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4"/>
  </p:sldMasterIdLst>
  <p:sldIdLst>
    <p:sldId id="280" r:id="rId5"/>
    <p:sldId id="282" r:id="rId6"/>
    <p:sldId id="283" r:id="rId7"/>
    <p:sldId id="290" r:id="rId8"/>
    <p:sldId id="287" r:id="rId9"/>
    <p:sldId id="289" r:id="rId10"/>
    <p:sldId id="285" r:id="rId11"/>
    <p:sldId id="288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19" autoAdjust="0"/>
  </p:normalViewPr>
  <p:slideViewPr>
    <p:cSldViewPr snapToGrid="0">
      <p:cViewPr varScale="1">
        <p:scale>
          <a:sx n="75" d="100"/>
          <a:sy n="75" d="100"/>
        </p:scale>
        <p:origin x="540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presProps" Target="pres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2" Type="http://schemas.openxmlformats.org/officeDocument/2006/relationships/customXml" Target="../customXml/item2.xml"/><Relationship Id="rId16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theme" Target="theme/theme1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6682B80B-046A-4BE3-9173-3D7F53CCA4C7}" type="doc">
      <dgm:prSet loTypeId="urn:microsoft.com/office/officeart/2005/8/layout/hierarchy1" loCatId="hierarchy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CCB90867-511A-4A82-92B5-654E2B30563D}">
      <dgm:prSet/>
      <dgm:spPr/>
      <dgm:t>
        <a:bodyPr/>
        <a:lstStyle/>
        <a:p>
          <a:r>
            <a:rPr lang="id-ID" dirty="0"/>
            <a:t>Proporsi pekerja laki-laki lebih banyak daripada wanita</a:t>
          </a:r>
          <a:endParaRPr lang="en-US" dirty="0"/>
        </a:p>
      </dgm:t>
    </dgm:pt>
    <dgm:pt modelId="{277B2E43-F626-41C9-8D02-C349FFE78FC7}" type="parTrans" cxnId="{1066AA57-B64B-4766-ACC2-0E9A835F1E3F}">
      <dgm:prSet/>
      <dgm:spPr/>
      <dgm:t>
        <a:bodyPr/>
        <a:lstStyle/>
        <a:p>
          <a:endParaRPr lang="en-US"/>
        </a:p>
      </dgm:t>
    </dgm:pt>
    <dgm:pt modelId="{500A7322-307F-4535-B4FA-CE106E53962E}" type="sibTrans" cxnId="{1066AA57-B64B-4766-ACC2-0E9A835F1E3F}">
      <dgm:prSet/>
      <dgm:spPr/>
      <dgm:t>
        <a:bodyPr/>
        <a:lstStyle/>
        <a:p>
          <a:endParaRPr lang="en-US"/>
        </a:p>
      </dgm:t>
    </dgm:pt>
    <dgm:pt modelId="{25B88177-FBC4-4597-88B3-2F61E05E9140}">
      <dgm:prSet/>
      <dgm:spPr/>
      <dgm:t>
        <a:bodyPr/>
        <a:lstStyle/>
        <a:p>
          <a:r>
            <a:rPr lang="id-ID" dirty="0"/>
            <a:t>Pada departemen legal tidak ada wanita yang dipromosikan</a:t>
          </a:r>
          <a:endParaRPr lang="en-US" dirty="0"/>
        </a:p>
      </dgm:t>
    </dgm:pt>
    <dgm:pt modelId="{E94B6185-E063-44F0-8B89-1C784AE778A7}" type="parTrans" cxnId="{DC7C6E04-81FC-4D13-B0EB-F7C58EF581FE}">
      <dgm:prSet/>
      <dgm:spPr/>
      <dgm:t>
        <a:bodyPr/>
        <a:lstStyle/>
        <a:p>
          <a:endParaRPr lang="en-US"/>
        </a:p>
      </dgm:t>
    </dgm:pt>
    <dgm:pt modelId="{1E099939-BB97-48F5-9815-3978B89BB340}" type="sibTrans" cxnId="{DC7C6E04-81FC-4D13-B0EB-F7C58EF581FE}">
      <dgm:prSet/>
      <dgm:spPr/>
      <dgm:t>
        <a:bodyPr/>
        <a:lstStyle/>
        <a:p>
          <a:endParaRPr lang="en-US"/>
        </a:p>
      </dgm:t>
    </dgm:pt>
    <dgm:pt modelId="{2C4009F3-11B6-43A6-8416-78631B0B5DC3}" type="pres">
      <dgm:prSet presAssocID="{6682B80B-046A-4BE3-9173-3D7F53CCA4C7}" presName="hierChild1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6D43936E-6822-4C42-BBE5-7354DB422CDB}" type="pres">
      <dgm:prSet presAssocID="{CCB90867-511A-4A82-92B5-654E2B30563D}" presName="hierRoot1" presStyleCnt="0"/>
      <dgm:spPr/>
    </dgm:pt>
    <dgm:pt modelId="{449D6305-7643-4F86-B31F-613F35E577AF}" type="pres">
      <dgm:prSet presAssocID="{CCB90867-511A-4A82-92B5-654E2B30563D}" presName="composite" presStyleCnt="0"/>
      <dgm:spPr/>
    </dgm:pt>
    <dgm:pt modelId="{92D29EDC-9126-48D5-9747-E79EEA0129E5}" type="pres">
      <dgm:prSet presAssocID="{CCB90867-511A-4A82-92B5-654E2B30563D}" presName="background" presStyleLbl="node0" presStyleIdx="0" presStyleCnt="2"/>
      <dgm:spPr/>
    </dgm:pt>
    <dgm:pt modelId="{00FBCE20-D320-4303-A88D-065E16FCB4B6}" type="pres">
      <dgm:prSet presAssocID="{CCB90867-511A-4A82-92B5-654E2B30563D}" presName="text" presStyleLbl="fgAcc0" presStyleIdx="0" presStyleCnt="2">
        <dgm:presLayoutVars>
          <dgm:chPref val="3"/>
        </dgm:presLayoutVars>
      </dgm:prSet>
      <dgm:spPr/>
    </dgm:pt>
    <dgm:pt modelId="{86E801F2-0811-4E38-ACC4-2BDDE8DBFEEE}" type="pres">
      <dgm:prSet presAssocID="{CCB90867-511A-4A82-92B5-654E2B30563D}" presName="hierChild2" presStyleCnt="0"/>
      <dgm:spPr/>
    </dgm:pt>
    <dgm:pt modelId="{554056CB-D2B9-4C19-BCCE-F2363074B5DC}" type="pres">
      <dgm:prSet presAssocID="{25B88177-FBC4-4597-88B3-2F61E05E9140}" presName="hierRoot1" presStyleCnt="0"/>
      <dgm:spPr/>
    </dgm:pt>
    <dgm:pt modelId="{08370D3C-CB1F-44F4-A4FC-34F85D375FC9}" type="pres">
      <dgm:prSet presAssocID="{25B88177-FBC4-4597-88B3-2F61E05E9140}" presName="composite" presStyleCnt="0"/>
      <dgm:spPr/>
    </dgm:pt>
    <dgm:pt modelId="{35680D92-772D-401D-8A19-CCE6F6C7DBC6}" type="pres">
      <dgm:prSet presAssocID="{25B88177-FBC4-4597-88B3-2F61E05E9140}" presName="background" presStyleLbl="node0" presStyleIdx="1" presStyleCnt="2"/>
      <dgm:spPr/>
    </dgm:pt>
    <dgm:pt modelId="{CF902D7B-EEA6-4B05-B57D-2F9E751D5165}" type="pres">
      <dgm:prSet presAssocID="{25B88177-FBC4-4597-88B3-2F61E05E9140}" presName="text" presStyleLbl="fgAcc0" presStyleIdx="1" presStyleCnt="2">
        <dgm:presLayoutVars>
          <dgm:chPref val="3"/>
        </dgm:presLayoutVars>
      </dgm:prSet>
      <dgm:spPr/>
    </dgm:pt>
    <dgm:pt modelId="{D127B9CE-2BB5-44D0-8202-C729FEE86A9F}" type="pres">
      <dgm:prSet presAssocID="{25B88177-FBC4-4597-88B3-2F61E05E9140}" presName="hierChild2" presStyleCnt="0"/>
      <dgm:spPr/>
    </dgm:pt>
  </dgm:ptLst>
  <dgm:cxnLst>
    <dgm:cxn modelId="{DC7C6E04-81FC-4D13-B0EB-F7C58EF581FE}" srcId="{6682B80B-046A-4BE3-9173-3D7F53CCA4C7}" destId="{25B88177-FBC4-4597-88B3-2F61E05E9140}" srcOrd="1" destOrd="0" parTransId="{E94B6185-E063-44F0-8B89-1C784AE778A7}" sibTransId="{1E099939-BB97-48F5-9815-3978B89BB340}"/>
    <dgm:cxn modelId="{ECD24D61-3D6F-4B9D-A48B-68E69B115708}" type="presOf" srcId="{CCB90867-511A-4A82-92B5-654E2B30563D}" destId="{00FBCE20-D320-4303-A88D-065E16FCB4B6}" srcOrd="0" destOrd="0" presId="urn:microsoft.com/office/officeart/2005/8/layout/hierarchy1"/>
    <dgm:cxn modelId="{4B24816D-A1C3-48DC-9CE4-39D694A70BBA}" type="presOf" srcId="{25B88177-FBC4-4597-88B3-2F61E05E9140}" destId="{CF902D7B-EEA6-4B05-B57D-2F9E751D5165}" srcOrd="0" destOrd="0" presId="urn:microsoft.com/office/officeart/2005/8/layout/hierarchy1"/>
    <dgm:cxn modelId="{1066AA57-B64B-4766-ACC2-0E9A835F1E3F}" srcId="{6682B80B-046A-4BE3-9173-3D7F53CCA4C7}" destId="{CCB90867-511A-4A82-92B5-654E2B30563D}" srcOrd="0" destOrd="0" parTransId="{277B2E43-F626-41C9-8D02-C349FFE78FC7}" sibTransId="{500A7322-307F-4535-B4FA-CE106E53962E}"/>
    <dgm:cxn modelId="{9C4758DC-D0E9-4C22-8434-C6E266F37CC8}" type="presOf" srcId="{6682B80B-046A-4BE3-9173-3D7F53CCA4C7}" destId="{2C4009F3-11B6-43A6-8416-78631B0B5DC3}" srcOrd="0" destOrd="0" presId="urn:microsoft.com/office/officeart/2005/8/layout/hierarchy1"/>
    <dgm:cxn modelId="{97ECCBC5-63BA-4E61-BAC3-6E018444FB50}" type="presParOf" srcId="{2C4009F3-11B6-43A6-8416-78631B0B5DC3}" destId="{6D43936E-6822-4C42-BBE5-7354DB422CDB}" srcOrd="0" destOrd="0" presId="urn:microsoft.com/office/officeart/2005/8/layout/hierarchy1"/>
    <dgm:cxn modelId="{FC4D2449-C331-4088-A9D6-7D13FBBD1143}" type="presParOf" srcId="{6D43936E-6822-4C42-BBE5-7354DB422CDB}" destId="{449D6305-7643-4F86-B31F-613F35E577AF}" srcOrd="0" destOrd="0" presId="urn:microsoft.com/office/officeart/2005/8/layout/hierarchy1"/>
    <dgm:cxn modelId="{BE0A75EA-2AAF-4181-8112-B3CA8BC38B58}" type="presParOf" srcId="{449D6305-7643-4F86-B31F-613F35E577AF}" destId="{92D29EDC-9126-48D5-9747-E79EEA0129E5}" srcOrd="0" destOrd="0" presId="urn:microsoft.com/office/officeart/2005/8/layout/hierarchy1"/>
    <dgm:cxn modelId="{577FC3EB-14A6-405B-885E-2A9A62C3F533}" type="presParOf" srcId="{449D6305-7643-4F86-B31F-613F35E577AF}" destId="{00FBCE20-D320-4303-A88D-065E16FCB4B6}" srcOrd="1" destOrd="0" presId="urn:microsoft.com/office/officeart/2005/8/layout/hierarchy1"/>
    <dgm:cxn modelId="{74F64FAF-9CB6-4B4C-BCB5-738A4E04027D}" type="presParOf" srcId="{6D43936E-6822-4C42-BBE5-7354DB422CDB}" destId="{86E801F2-0811-4E38-ACC4-2BDDE8DBFEEE}" srcOrd="1" destOrd="0" presId="urn:microsoft.com/office/officeart/2005/8/layout/hierarchy1"/>
    <dgm:cxn modelId="{CD6E3615-D1BE-45DC-B124-955B3D2BCEA4}" type="presParOf" srcId="{2C4009F3-11B6-43A6-8416-78631B0B5DC3}" destId="{554056CB-D2B9-4C19-BCCE-F2363074B5DC}" srcOrd="1" destOrd="0" presId="urn:microsoft.com/office/officeart/2005/8/layout/hierarchy1"/>
    <dgm:cxn modelId="{B9AFB025-6DD9-4304-99D8-A1868E2205B6}" type="presParOf" srcId="{554056CB-D2B9-4C19-BCCE-F2363074B5DC}" destId="{08370D3C-CB1F-44F4-A4FC-34F85D375FC9}" srcOrd="0" destOrd="0" presId="urn:microsoft.com/office/officeart/2005/8/layout/hierarchy1"/>
    <dgm:cxn modelId="{AE2F9B5A-9BAB-4D23-B334-A25823CB845E}" type="presParOf" srcId="{08370D3C-CB1F-44F4-A4FC-34F85D375FC9}" destId="{35680D92-772D-401D-8A19-CCE6F6C7DBC6}" srcOrd="0" destOrd="0" presId="urn:microsoft.com/office/officeart/2005/8/layout/hierarchy1"/>
    <dgm:cxn modelId="{1D1AD877-DBF2-4D42-9267-3177A102FF9A}" type="presParOf" srcId="{08370D3C-CB1F-44F4-A4FC-34F85D375FC9}" destId="{CF902D7B-EEA6-4B05-B57D-2F9E751D5165}" srcOrd="1" destOrd="0" presId="urn:microsoft.com/office/officeart/2005/8/layout/hierarchy1"/>
    <dgm:cxn modelId="{E176FB1B-815C-42BA-B4F3-6D37BA183AA3}" type="presParOf" srcId="{554056CB-D2B9-4C19-BCCE-F2363074B5DC}" destId="{D127B9CE-2BB5-44D0-8202-C729FEE86A9F}" srcOrd="1" destOrd="0" presId="urn:microsoft.com/office/officeart/2005/8/layout/hierarchy1"/>
  </dgm:cxnLst>
  <dgm:bg/>
  <dgm:whole/>
  <dgm:extLst>
    <a:ext uri="http://schemas.microsoft.com/office/drawing/2008/diagram">
      <dsp:dataModelExt xmlns:dsp="http://schemas.microsoft.com/office/drawing/2008/diagram" relId="rId10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6682B80B-046A-4BE3-9173-3D7F53CCA4C7}" type="doc">
      <dgm:prSet loTypeId="urn:microsoft.com/office/officeart/2005/8/layout/hierarchy1" loCatId="hierarchy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CCB90867-511A-4A82-92B5-654E2B30563D}">
      <dgm:prSet/>
      <dgm:spPr/>
      <dgm:t>
        <a:bodyPr/>
        <a:lstStyle/>
        <a:p>
          <a:r>
            <a:rPr lang="id-ID" i="0" dirty="0"/>
            <a:t>Proporsi pekerja laki - laki </a:t>
          </a:r>
          <a:r>
            <a:rPr lang="id-ID" dirty="0"/>
            <a:t>yang dipromosikan lebih banyak daripada wanita</a:t>
          </a:r>
          <a:endParaRPr lang="en-US" dirty="0"/>
        </a:p>
      </dgm:t>
    </dgm:pt>
    <dgm:pt modelId="{277B2E43-F626-41C9-8D02-C349FFE78FC7}" type="parTrans" cxnId="{1066AA57-B64B-4766-ACC2-0E9A835F1E3F}">
      <dgm:prSet/>
      <dgm:spPr/>
      <dgm:t>
        <a:bodyPr/>
        <a:lstStyle/>
        <a:p>
          <a:endParaRPr lang="en-US"/>
        </a:p>
      </dgm:t>
    </dgm:pt>
    <dgm:pt modelId="{500A7322-307F-4535-B4FA-CE106E53962E}" type="sibTrans" cxnId="{1066AA57-B64B-4766-ACC2-0E9A835F1E3F}">
      <dgm:prSet/>
      <dgm:spPr/>
      <dgm:t>
        <a:bodyPr/>
        <a:lstStyle/>
        <a:p>
          <a:endParaRPr lang="en-US"/>
        </a:p>
      </dgm:t>
    </dgm:pt>
    <dgm:pt modelId="{25B88177-FBC4-4597-88B3-2F61E05E9140}">
      <dgm:prSet/>
      <dgm:spPr/>
      <dgm:t>
        <a:bodyPr/>
        <a:lstStyle/>
        <a:p>
          <a:r>
            <a:rPr lang="id-ID" dirty="0"/>
            <a:t>Lebih banyak yang dipromosikan pada usia 30-35</a:t>
          </a:r>
          <a:endParaRPr lang="en-US" dirty="0"/>
        </a:p>
      </dgm:t>
    </dgm:pt>
    <dgm:pt modelId="{E94B6185-E063-44F0-8B89-1C784AE778A7}" type="parTrans" cxnId="{DC7C6E04-81FC-4D13-B0EB-F7C58EF581FE}">
      <dgm:prSet/>
      <dgm:spPr/>
      <dgm:t>
        <a:bodyPr/>
        <a:lstStyle/>
        <a:p>
          <a:endParaRPr lang="en-US"/>
        </a:p>
      </dgm:t>
    </dgm:pt>
    <dgm:pt modelId="{1E099939-BB97-48F5-9815-3978B89BB340}" type="sibTrans" cxnId="{DC7C6E04-81FC-4D13-B0EB-F7C58EF581FE}">
      <dgm:prSet/>
      <dgm:spPr/>
      <dgm:t>
        <a:bodyPr/>
        <a:lstStyle/>
        <a:p>
          <a:endParaRPr lang="en-US"/>
        </a:p>
      </dgm:t>
    </dgm:pt>
    <dgm:pt modelId="{0399A112-9F61-4F3D-B9C5-C24B1F1EF24E}">
      <dgm:prSet/>
      <dgm:spPr/>
      <dgm:t>
        <a:bodyPr/>
        <a:lstStyle/>
        <a:p>
          <a:r>
            <a:rPr lang="id-ID" dirty="0"/>
            <a:t>Meskipun ada yang training scorenya tinggi tidak dipromosikan</a:t>
          </a:r>
          <a:endParaRPr lang="en-US" dirty="0"/>
        </a:p>
      </dgm:t>
    </dgm:pt>
    <dgm:pt modelId="{88F786E4-6CD7-486D-ACE4-30A495549070}" type="parTrans" cxnId="{0F815BF4-7882-4B17-BF41-AB96CC85C2E5}">
      <dgm:prSet/>
      <dgm:spPr/>
      <dgm:t>
        <a:bodyPr/>
        <a:lstStyle/>
        <a:p>
          <a:endParaRPr lang="en-US"/>
        </a:p>
      </dgm:t>
    </dgm:pt>
    <dgm:pt modelId="{30D62B8E-BE0A-4F41-866E-BDA3B0E76647}" type="sibTrans" cxnId="{0F815BF4-7882-4B17-BF41-AB96CC85C2E5}">
      <dgm:prSet/>
      <dgm:spPr/>
      <dgm:t>
        <a:bodyPr/>
        <a:lstStyle/>
        <a:p>
          <a:endParaRPr lang="en-US"/>
        </a:p>
      </dgm:t>
    </dgm:pt>
    <dgm:pt modelId="{28C8580F-A1E7-4CAB-8BA9-E1CECF880379}">
      <dgm:prSet/>
      <dgm:spPr/>
      <dgm:t>
        <a:bodyPr/>
        <a:lstStyle/>
        <a:p>
          <a:r>
            <a:rPr lang="id-ID" dirty="0"/>
            <a:t>Meski ada yang training scorenya rendah tetap dipromosikan</a:t>
          </a:r>
          <a:endParaRPr lang="en-US" dirty="0"/>
        </a:p>
      </dgm:t>
    </dgm:pt>
    <dgm:pt modelId="{47BE1B7D-E57E-483A-8136-ABD196B4798B}" type="parTrans" cxnId="{70A04E09-A304-40BD-9878-91B182466224}">
      <dgm:prSet/>
      <dgm:spPr/>
      <dgm:t>
        <a:bodyPr/>
        <a:lstStyle/>
        <a:p>
          <a:endParaRPr lang="en-US"/>
        </a:p>
      </dgm:t>
    </dgm:pt>
    <dgm:pt modelId="{5D8F9C8E-E917-44A8-81F2-70367F280E90}" type="sibTrans" cxnId="{70A04E09-A304-40BD-9878-91B182466224}">
      <dgm:prSet/>
      <dgm:spPr/>
      <dgm:t>
        <a:bodyPr/>
        <a:lstStyle/>
        <a:p>
          <a:endParaRPr lang="en-US"/>
        </a:p>
      </dgm:t>
    </dgm:pt>
    <dgm:pt modelId="{2C4009F3-11B6-43A6-8416-78631B0B5DC3}" type="pres">
      <dgm:prSet presAssocID="{6682B80B-046A-4BE3-9173-3D7F53CCA4C7}" presName="hierChild1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6D43936E-6822-4C42-BBE5-7354DB422CDB}" type="pres">
      <dgm:prSet presAssocID="{CCB90867-511A-4A82-92B5-654E2B30563D}" presName="hierRoot1" presStyleCnt="0"/>
      <dgm:spPr/>
    </dgm:pt>
    <dgm:pt modelId="{449D6305-7643-4F86-B31F-613F35E577AF}" type="pres">
      <dgm:prSet presAssocID="{CCB90867-511A-4A82-92B5-654E2B30563D}" presName="composite" presStyleCnt="0"/>
      <dgm:spPr/>
    </dgm:pt>
    <dgm:pt modelId="{92D29EDC-9126-48D5-9747-E79EEA0129E5}" type="pres">
      <dgm:prSet presAssocID="{CCB90867-511A-4A82-92B5-654E2B30563D}" presName="background" presStyleLbl="node0" presStyleIdx="0" presStyleCnt="2"/>
      <dgm:spPr/>
    </dgm:pt>
    <dgm:pt modelId="{00FBCE20-D320-4303-A88D-065E16FCB4B6}" type="pres">
      <dgm:prSet presAssocID="{CCB90867-511A-4A82-92B5-654E2B30563D}" presName="text" presStyleLbl="fgAcc0" presStyleIdx="0" presStyleCnt="2">
        <dgm:presLayoutVars>
          <dgm:chPref val="3"/>
        </dgm:presLayoutVars>
      </dgm:prSet>
      <dgm:spPr/>
    </dgm:pt>
    <dgm:pt modelId="{86E801F2-0811-4E38-ACC4-2BDDE8DBFEEE}" type="pres">
      <dgm:prSet presAssocID="{CCB90867-511A-4A82-92B5-654E2B30563D}" presName="hierChild2" presStyleCnt="0"/>
      <dgm:spPr/>
    </dgm:pt>
    <dgm:pt modelId="{4E88B81E-9C2C-424D-B9D7-370B020A8940}" type="pres">
      <dgm:prSet presAssocID="{47BE1B7D-E57E-483A-8136-ABD196B4798B}" presName="Name10" presStyleLbl="parChTrans1D2" presStyleIdx="0" presStyleCnt="2"/>
      <dgm:spPr/>
    </dgm:pt>
    <dgm:pt modelId="{CC993C07-FED4-482A-B7BF-3F3FC33186D6}" type="pres">
      <dgm:prSet presAssocID="{28C8580F-A1E7-4CAB-8BA9-E1CECF880379}" presName="hierRoot2" presStyleCnt="0"/>
      <dgm:spPr/>
    </dgm:pt>
    <dgm:pt modelId="{A02EC16F-1563-4C09-BBE3-2DD86939683F}" type="pres">
      <dgm:prSet presAssocID="{28C8580F-A1E7-4CAB-8BA9-E1CECF880379}" presName="composite2" presStyleCnt="0"/>
      <dgm:spPr/>
    </dgm:pt>
    <dgm:pt modelId="{49B53488-BB16-4B77-A516-3AAFCD28AD55}" type="pres">
      <dgm:prSet presAssocID="{28C8580F-A1E7-4CAB-8BA9-E1CECF880379}" presName="background2" presStyleLbl="node2" presStyleIdx="0" presStyleCnt="2"/>
      <dgm:spPr/>
    </dgm:pt>
    <dgm:pt modelId="{567C08A2-0AEC-447E-8E5B-77A88A155F07}" type="pres">
      <dgm:prSet presAssocID="{28C8580F-A1E7-4CAB-8BA9-E1CECF880379}" presName="text2" presStyleLbl="fgAcc2" presStyleIdx="0" presStyleCnt="2">
        <dgm:presLayoutVars>
          <dgm:chPref val="3"/>
        </dgm:presLayoutVars>
      </dgm:prSet>
      <dgm:spPr/>
    </dgm:pt>
    <dgm:pt modelId="{C3494222-FCAF-4589-A525-3EEF01F59D0A}" type="pres">
      <dgm:prSet presAssocID="{28C8580F-A1E7-4CAB-8BA9-E1CECF880379}" presName="hierChild3" presStyleCnt="0"/>
      <dgm:spPr/>
    </dgm:pt>
    <dgm:pt modelId="{554056CB-D2B9-4C19-BCCE-F2363074B5DC}" type="pres">
      <dgm:prSet presAssocID="{25B88177-FBC4-4597-88B3-2F61E05E9140}" presName="hierRoot1" presStyleCnt="0"/>
      <dgm:spPr/>
    </dgm:pt>
    <dgm:pt modelId="{08370D3C-CB1F-44F4-A4FC-34F85D375FC9}" type="pres">
      <dgm:prSet presAssocID="{25B88177-FBC4-4597-88B3-2F61E05E9140}" presName="composite" presStyleCnt="0"/>
      <dgm:spPr/>
    </dgm:pt>
    <dgm:pt modelId="{35680D92-772D-401D-8A19-CCE6F6C7DBC6}" type="pres">
      <dgm:prSet presAssocID="{25B88177-FBC4-4597-88B3-2F61E05E9140}" presName="background" presStyleLbl="node0" presStyleIdx="1" presStyleCnt="2"/>
      <dgm:spPr/>
    </dgm:pt>
    <dgm:pt modelId="{CF902D7B-EEA6-4B05-B57D-2F9E751D5165}" type="pres">
      <dgm:prSet presAssocID="{25B88177-FBC4-4597-88B3-2F61E05E9140}" presName="text" presStyleLbl="fgAcc0" presStyleIdx="1" presStyleCnt="2">
        <dgm:presLayoutVars>
          <dgm:chPref val="3"/>
        </dgm:presLayoutVars>
      </dgm:prSet>
      <dgm:spPr/>
    </dgm:pt>
    <dgm:pt modelId="{D127B9CE-2BB5-44D0-8202-C729FEE86A9F}" type="pres">
      <dgm:prSet presAssocID="{25B88177-FBC4-4597-88B3-2F61E05E9140}" presName="hierChild2" presStyleCnt="0"/>
      <dgm:spPr/>
    </dgm:pt>
    <dgm:pt modelId="{3EFB5806-17C0-41FC-8FD9-0701EC2D0D5C}" type="pres">
      <dgm:prSet presAssocID="{88F786E4-6CD7-486D-ACE4-30A495549070}" presName="Name10" presStyleLbl="parChTrans1D2" presStyleIdx="1" presStyleCnt="2"/>
      <dgm:spPr/>
    </dgm:pt>
    <dgm:pt modelId="{30114026-1829-4A55-9537-0F68FA482860}" type="pres">
      <dgm:prSet presAssocID="{0399A112-9F61-4F3D-B9C5-C24B1F1EF24E}" presName="hierRoot2" presStyleCnt="0"/>
      <dgm:spPr/>
    </dgm:pt>
    <dgm:pt modelId="{96FC3756-5A6F-4264-9954-336C612405D1}" type="pres">
      <dgm:prSet presAssocID="{0399A112-9F61-4F3D-B9C5-C24B1F1EF24E}" presName="composite2" presStyleCnt="0"/>
      <dgm:spPr/>
    </dgm:pt>
    <dgm:pt modelId="{F42DD027-30DD-456A-A53A-C7538AFAB674}" type="pres">
      <dgm:prSet presAssocID="{0399A112-9F61-4F3D-B9C5-C24B1F1EF24E}" presName="background2" presStyleLbl="node2" presStyleIdx="1" presStyleCnt="2"/>
      <dgm:spPr/>
    </dgm:pt>
    <dgm:pt modelId="{67CD11CA-AECB-463A-B834-EBAB94C3F545}" type="pres">
      <dgm:prSet presAssocID="{0399A112-9F61-4F3D-B9C5-C24B1F1EF24E}" presName="text2" presStyleLbl="fgAcc2" presStyleIdx="1" presStyleCnt="2">
        <dgm:presLayoutVars>
          <dgm:chPref val="3"/>
        </dgm:presLayoutVars>
      </dgm:prSet>
      <dgm:spPr/>
    </dgm:pt>
    <dgm:pt modelId="{1F28AE6D-5721-4D11-A933-E8C8C5CC2B1A}" type="pres">
      <dgm:prSet presAssocID="{0399A112-9F61-4F3D-B9C5-C24B1F1EF24E}" presName="hierChild3" presStyleCnt="0"/>
      <dgm:spPr/>
    </dgm:pt>
  </dgm:ptLst>
  <dgm:cxnLst>
    <dgm:cxn modelId="{DC7C6E04-81FC-4D13-B0EB-F7C58EF581FE}" srcId="{6682B80B-046A-4BE3-9173-3D7F53CCA4C7}" destId="{25B88177-FBC4-4597-88B3-2F61E05E9140}" srcOrd="1" destOrd="0" parTransId="{E94B6185-E063-44F0-8B89-1C784AE778A7}" sibTransId="{1E099939-BB97-48F5-9815-3978B89BB340}"/>
    <dgm:cxn modelId="{70A04E09-A304-40BD-9878-91B182466224}" srcId="{CCB90867-511A-4A82-92B5-654E2B30563D}" destId="{28C8580F-A1E7-4CAB-8BA9-E1CECF880379}" srcOrd="0" destOrd="0" parTransId="{47BE1B7D-E57E-483A-8136-ABD196B4798B}" sibTransId="{5D8F9C8E-E917-44A8-81F2-70367F280E90}"/>
    <dgm:cxn modelId="{011D133E-89F0-44C6-8E58-DB698840C276}" type="presOf" srcId="{88F786E4-6CD7-486D-ACE4-30A495549070}" destId="{3EFB5806-17C0-41FC-8FD9-0701EC2D0D5C}" srcOrd="0" destOrd="0" presId="urn:microsoft.com/office/officeart/2005/8/layout/hierarchy1"/>
    <dgm:cxn modelId="{ECD24D61-3D6F-4B9D-A48B-68E69B115708}" type="presOf" srcId="{CCB90867-511A-4A82-92B5-654E2B30563D}" destId="{00FBCE20-D320-4303-A88D-065E16FCB4B6}" srcOrd="0" destOrd="0" presId="urn:microsoft.com/office/officeart/2005/8/layout/hierarchy1"/>
    <dgm:cxn modelId="{1A8AEC63-A29E-4977-A36E-895E8866A822}" type="presOf" srcId="{47BE1B7D-E57E-483A-8136-ABD196B4798B}" destId="{4E88B81E-9C2C-424D-B9D7-370B020A8940}" srcOrd="0" destOrd="0" presId="urn:microsoft.com/office/officeart/2005/8/layout/hierarchy1"/>
    <dgm:cxn modelId="{4A84A666-FEE0-4CF2-AA9F-B85F1C899142}" type="presOf" srcId="{0399A112-9F61-4F3D-B9C5-C24B1F1EF24E}" destId="{67CD11CA-AECB-463A-B834-EBAB94C3F545}" srcOrd="0" destOrd="0" presId="urn:microsoft.com/office/officeart/2005/8/layout/hierarchy1"/>
    <dgm:cxn modelId="{4B24816D-A1C3-48DC-9CE4-39D694A70BBA}" type="presOf" srcId="{25B88177-FBC4-4597-88B3-2F61E05E9140}" destId="{CF902D7B-EEA6-4B05-B57D-2F9E751D5165}" srcOrd="0" destOrd="0" presId="urn:microsoft.com/office/officeart/2005/8/layout/hierarchy1"/>
    <dgm:cxn modelId="{1066AA57-B64B-4766-ACC2-0E9A835F1E3F}" srcId="{6682B80B-046A-4BE3-9173-3D7F53CCA4C7}" destId="{CCB90867-511A-4A82-92B5-654E2B30563D}" srcOrd="0" destOrd="0" parTransId="{277B2E43-F626-41C9-8D02-C349FFE78FC7}" sibTransId="{500A7322-307F-4535-B4FA-CE106E53962E}"/>
    <dgm:cxn modelId="{9C4758DC-D0E9-4C22-8434-C6E266F37CC8}" type="presOf" srcId="{6682B80B-046A-4BE3-9173-3D7F53CCA4C7}" destId="{2C4009F3-11B6-43A6-8416-78631B0B5DC3}" srcOrd="0" destOrd="0" presId="urn:microsoft.com/office/officeart/2005/8/layout/hierarchy1"/>
    <dgm:cxn modelId="{D1D031E5-AF2D-44FA-9B34-813FDD24E46F}" type="presOf" srcId="{28C8580F-A1E7-4CAB-8BA9-E1CECF880379}" destId="{567C08A2-0AEC-447E-8E5B-77A88A155F07}" srcOrd="0" destOrd="0" presId="urn:microsoft.com/office/officeart/2005/8/layout/hierarchy1"/>
    <dgm:cxn modelId="{0F815BF4-7882-4B17-BF41-AB96CC85C2E5}" srcId="{25B88177-FBC4-4597-88B3-2F61E05E9140}" destId="{0399A112-9F61-4F3D-B9C5-C24B1F1EF24E}" srcOrd="0" destOrd="0" parTransId="{88F786E4-6CD7-486D-ACE4-30A495549070}" sibTransId="{30D62B8E-BE0A-4F41-866E-BDA3B0E76647}"/>
    <dgm:cxn modelId="{97ECCBC5-63BA-4E61-BAC3-6E018444FB50}" type="presParOf" srcId="{2C4009F3-11B6-43A6-8416-78631B0B5DC3}" destId="{6D43936E-6822-4C42-BBE5-7354DB422CDB}" srcOrd="0" destOrd="0" presId="urn:microsoft.com/office/officeart/2005/8/layout/hierarchy1"/>
    <dgm:cxn modelId="{FC4D2449-C331-4088-A9D6-7D13FBBD1143}" type="presParOf" srcId="{6D43936E-6822-4C42-BBE5-7354DB422CDB}" destId="{449D6305-7643-4F86-B31F-613F35E577AF}" srcOrd="0" destOrd="0" presId="urn:microsoft.com/office/officeart/2005/8/layout/hierarchy1"/>
    <dgm:cxn modelId="{BE0A75EA-2AAF-4181-8112-B3CA8BC38B58}" type="presParOf" srcId="{449D6305-7643-4F86-B31F-613F35E577AF}" destId="{92D29EDC-9126-48D5-9747-E79EEA0129E5}" srcOrd="0" destOrd="0" presId="urn:microsoft.com/office/officeart/2005/8/layout/hierarchy1"/>
    <dgm:cxn modelId="{577FC3EB-14A6-405B-885E-2A9A62C3F533}" type="presParOf" srcId="{449D6305-7643-4F86-B31F-613F35E577AF}" destId="{00FBCE20-D320-4303-A88D-065E16FCB4B6}" srcOrd="1" destOrd="0" presId="urn:microsoft.com/office/officeart/2005/8/layout/hierarchy1"/>
    <dgm:cxn modelId="{74F64FAF-9CB6-4B4C-BCB5-738A4E04027D}" type="presParOf" srcId="{6D43936E-6822-4C42-BBE5-7354DB422CDB}" destId="{86E801F2-0811-4E38-ACC4-2BDDE8DBFEEE}" srcOrd="1" destOrd="0" presId="urn:microsoft.com/office/officeart/2005/8/layout/hierarchy1"/>
    <dgm:cxn modelId="{C75554AF-D0DB-429E-A264-5827D82D7569}" type="presParOf" srcId="{86E801F2-0811-4E38-ACC4-2BDDE8DBFEEE}" destId="{4E88B81E-9C2C-424D-B9D7-370B020A8940}" srcOrd="0" destOrd="0" presId="urn:microsoft.com/office/officeart/2005/8/layout/hierarchy1"/>
    <dgm:cxn modelId="{5F50B899-4F4C-459C-900A-68922FE86D8D}" type="presParOf" srcId="{86E801F2-0811-4E38-ACC4-2BDDE8DBFEEE}" destId="{CC993C07-FED4-482A-B7BF-3F3FC33186D6}" srcOrd="1" destOrd="0" presId="urn:microsoft.com/office/officeart/2005/8/layout/hierarchy1"/>
    <dgm:cxn modelId="{E7617D21-D46B-4D56-9D33-C336A227CD83}" type="presParOf" srcId="{CC993C07-FED4-482A-B7BF-3F3FC33186D6}" destId="{A02EC16F-1563-4C09-BBE3-2DD86939683F}" srcOrd="0" destOrd="0" presId="urn:microsoft.com/office/officeart/2005/8/layout/hierarchy1"/>
    <dgm:cxn modelId="{8E1F72CA-C83D-44E6-B395-28395A7918FC}" type="presParOf" srcId="{A02EC16F-1563-4C09-BBE3-2DD86939683F}" destId="{49B53488-BB16-4B77-A516-3AAFCD28AD55}" srcOrd="0" destOrd="0" presId="urn:microsoft.com/office/officeart/2005/8/layout/hierarchy1"/>
    <dgm:cxn modelId="{C98F0BAB-1719-4E22-B060-F701306C1743}" type="presParOf" srcId="{A02EC16F-1563-4C09-BBE3-2DD86939683F}" destId="{567C08A2-0AEC-447E-8E5B-77A88A155F07}" srcOrd="1" destOrd="0" presId="urn:microsoft.com/office/officeart/2005/8/layout/hierarchy1"/>
    <dgm:cxn modelId="{9A0D4773-09F5-44A9-BAB1-84429DB8BA18}" type="presParOf" srcId="{CC993C07-FED4-482A-B7BF-3F3FC33186D6}" destId="{C3494222-FCAF-4589-A525-3EEF01F59D0A}" srcOrd="1" destOrd="0" presId="urn:microsoft.com/office/officeart/2005/8/layout/hierarchy1"/>
    <dgm:cxn modelId="{CD6E3615-D1BE-45DC-B124-955B3D2BCEA4}" type="presParOf" srcId="{2C4009F3-11B6-43A6-8416-78631B0B5DC3}" destId="{554056CB-D2B9-4C19-BCCE-F2363074B5DC}" srcOrd="1" destOrd="0" presId="urn:microsoft.com/office/officeart/2005/8/layout/hierarchy1"/>
    <dgm:cxn modelId="{B9AFB025-6DD9-4304-99D8-A1868E2205B6}" type="presParOf" srcId="{554056CB-D2B9-4C19-BCCE-F2363074B5DC}" destId="{08370D3C-CB1F-44F4-A4FC-34F85D375FC9}" srcOrd="0" destOrd="0" presId="urn:microsoft.com/office/officeart/2005/8/layout/hierarchy1"/>
    <dgm:cxn modelId="{AE2F9B5A-9BAB-4D23-B334-A25823CB845E}" type="presParOf" srcId="{08370D3C-CB1F-44F4-A4FC-34F85D375FC9}" destId="{35680D92-772D-401D-8A19-CCE6F6C7DBC6}" srcOrd="0" destOrd="0" presId="urn:microsoft.com/office/officeart/2005/8/layout/hierarchy1"/>
    <dgm:cxn modelId="{1D1AD877-DBF2-4D42-9267-3177A102FF9A}" type="presParOf" srcId="{08370D3C-CB1F-44F4-A4FC-34F85D375FC9}" destId="{CF902D7B-EEA6-4B05-B57D-2F9E751D5165}" srcOrd="1" destOrd="0" presId="urn:microsoft.com/office/officeart/2005/8/layout/hierarchy1"/>
    <dgm:cxn modelId="{E176FB1B-815C-42BA-B4F3-6D37BA183AA3}" type="presParOf" srcId="{554056CB-D2B9-4C19-BCCE-F2363074B5DC}" destId="{D127B9CE-2BB5-44D0-8202-C729FEE86A9F}" srcOrd="1" destOrd="0" presId="urn:microsoft.com/office/officeart/2005/8/layout/hierarchy1"/>
    <dgm:cxn modelId="{5896E08C-7B41-46E0-B25A-6689ABB0C645}" type="presParOf" srcId="{D127B9CE-2BB5-44D0-8202-C729FEE86A9F}" destId="{3EFB5806-17C0-41FC-8FD9-0701EC2D0D5C}" srcOrd="0" destOrd="0" presId="urn:microsoft.com/office/officeart/2005/8/layout/hierarchy1"/>
    <dgm:cxn modelId="{DEC1336A-DC26-4A2D-8012-88E5FDC6FAFC}" type="presParOf" srcId="{D127B9CE-2BB5-44D0-8202-C729FEE86A9F}" destId="{30114026-1829-4A55-9537-0F68FA482860}" srcOrd="1" destOrd="0" presId="urn:microsoft.com/office/officeart/2005/8/layout/hierarchy1"/>
    <dgm:cxn modelId="{E78A6DA9-59DF-46B0-A73A-50B332E4C485}" type="presParOf" srcId="{30114026-1829-4A55-9537-0F68FA482860}" destId="{96FC3756-5A6F-4264-9954-336C612405D1}" srcOrd="0" destOrd="0" presId="urn:microsoft.com/office/officeart/2005/8/layout/hierarchy1"/>
    <dgm:cxn modelId="{7C5CBB6D-1338-4309-834D-B9836D730457}" type="presParOf" srcId="{96FC3756-5A6F-4264-9954-336C612405D1}" destId="{F42DD027-30DD-456A-A53A-C7538AFAB674}" srcOrd="0" destOrd="0" presId="urn:microsoft.com/office/officeart/2005/8/layout/hierarchy1"/>
    <dgm:cxn modelId="{196F23D4-7262-4CA0-A53C-87DF763E2E5B}" type="presParOf" srcId="{96FC3756-5A6F-4264-9954-336C612405D1}" destId="{67CD11CA-AECB-463A-B834-EBAB94C3F545}" srcOrd="1" destOrd="0" presId="urn:microsoft.com/office/officeart/2005/8/layout/hierarchy1"/>
    <dgm:cxn modelId="{E6252D29-4E8A-4144-976F-933B20F5348C}" type="presParOf" srcId="{30114026-1829-4A55-9537-0F68FA482860}" destId="{1F28AE6D-5721-4D11-A933-E8C8C5CC2B1A}" srcOrd="1" destOrd="0" presId="urn:microsoft.com/office/officeart/2005/8/layout/hierarchy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2D29EDC-9126-48D5-9747-E79EEA0129E5}">
      <dsp:nvSpPr>
        <dsp:cNvPr id="0" name=""/>
        <dsp:cNvSpPr/>
      </dsp:nvSpPr>
      <dsp:spPr>
        <a:xfrm>
          <a:off x="537" y="1330737"/>
          <a:ext cx="1886794" cy="1198114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0FBCE20-D320-4303-A88D-065E16FCB4B6}">
      <dsp:nvSpPr>
        <dsp:cNvPr id="0" name=""/>
        <dsp:cNvSpPr/>
      </dsp:nvSpPr>
      <dsp:spPr>
        <a:xfrm>
          <a:off x="210181" y="1529899"/>
          <a:ext cx="1886794" cy="1198114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d-ID" sz="1600" kern="1200" dirty="0"/>
            <a:t>Proporsi pekerja laki-laki lebih banyak daripada wanita</a:t>
          </a:r>
          <a:endParaRPr lang="en-US" sz="1600" kern="1200" dirty="0"/>
        </a:p>
      </dsp:txBody>
      <dsp:txXfrm>
        <a:off x="245273" y="1564991"/>
        <a:ext cx="1816610" cy="1127930"/>
      </dsp:txXfrm>
    </dsp:sp>
    <dsp:sp modelId="{35680D92-772D-401D-8A19-CCE6F6C7DBC6}">
      <dsp:nvSpPr>
        <dsp:cNvPr id="0" name=""/>
        <dsp:cNvSpPr/>
      </dsp:nvSpPr>
      <dsp:spPr>
        <a:xfrm>
          <a:off x="2306619" y="1330737"/>
          <a:ext cx="1886794" cy="1198114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F902D7B-EEA6-4B05-B57D-2F9E751D5165}">
      <dsp:nvSpPr>
        <dsp:cNvPr id="0" name=""/>
        <dsp:cNvSpPr/>
      </dsp:nvSpPr>
      <dsp:spPr>
        <a:xfrm>
          <a:off x="2516263" y="1529899"/>
          <a:ext cx="1886794" cy="1198114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d-ID" sz="1600" kern="1200" dirty="0"/>
            <a:t>Pada departemen legal tidak ada wanita yang dipromosikan</a:t>
          </a:r>
          <a:endParaRPr lang="en-US" sz="1600" kern="1200" dirty="0"/>
        </a:p>
      </dsp:txBody>
      <dsp:txXfrm>
        <a:off x="2551355" y="1564991"/>
        <a:ext cx="1816610" cy="112793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EFB5806-17C0-41FC-8FD9-0701EC2D0D5C}">
      <dsp:nvSpPr>
        <dsp:cNvPr id="0" name=""/>
        <dsp:cNvSpPr/>
      </dsp:nvSpPr>
      <dsp:spPr>
        <a:xfrm>
          <a:off x="3204297" y="1655423"/>
          <a:ext cx="91440" cy="548742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548742"/>
              </a:lnTo>
            </a:path>
          </a:pathLst>
        </a:custGeom>
        <a:noFill/>
        <a:ln w="15875" cap="rnd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E88B81E-9C2C-424D-B9D7-370B020A8940}">
      <dsp:nvSpPr>
        <dsp:cNvPr id="0" name=""/>
        <dsp:cNvSpPr/>
      </dsp:nvSpPr>
      <dsp:spPr>
        <a:xfrm>
          <a:off x="898214" y="1655423"/>
          <a:ext cx="91440" cy="548742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548742"/>
              </a:lnTo>
            </a:path>
          </a:pathLst>
        </a:custGeom>
        <a:noFill/>
        <a:ln w="15875" cap="rnd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2D29EDC-9126-48D5-9747-E79EEA0129E5}">
      <dsp:nvSpPr>
        <dsp:cNvPr id="0" name=""/>
        <dsp:cNvSpPr/>
      </dsp:nvSpPr>
      <dsp:spPr>
        <a:xfrm>
          <a:off x="537" y="457308"/>
          <a:ext cx="1886794" cy="1198114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0FBCE20-D320-4303-A88D-065E16FCB4B6}">
      <dsp:nvSpPr>
        <dsp:cNvPr id="0" name=""/>
        <dsp:cNvSpPr/>
      </dsp:nvSpPr>
      <dsp:spPr>
        <a:xfrm>
          <a:off x="210181" y="656470"/>
          <a:ext cx="1886794" cy="1198114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d-ID" sz="1400" i="0" kern="1200" dirty="0"/>
            <a:t>Proporsi pekerja laki - laki </a:t>
          </a:r>
          <a:r>
            <a:rPr lang="id-ID" sz="1400" kern="1200" dirty="0"/>
            <a:t>yang dipromosikan lebih banyak daripada wanita</a:t>
          </a:r>
          <a:endParaRPr lang="en-US" sz="1400" kern="1200" dirty="0"/>
        </a:p>
      </dsp:txBody>
      <dsp:txXfrm>
        <a:off x="245273" y="691562"/>
        <a:ext cx="1816610" cy="1127930"/>
      </dsp:txXfrm>
    </dsp:sp>
    <dsp:sp modelId="{49B53488-BB16-4B77-A516-3AAFCD28AD55}">
      <dsp:nvSpPr>
        <dsp:cNvPr id="0" name=""/>
        <dsp:cNvSpPr/>
      </dsp:nvSpPr>
      <dsp:spPr>
        <a:xfrm>
          <a:off x="537" y="2204166"/>
          <a:ext cx="1886794" cy="1198114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67C08A2-0AEC-447E-8E5B-77A88A155F07}">
      <dsp:nvSpPr>
        <dsp:cNvPr id="0" name=""/>
        <dsp:cNvSpPr/>
      </dsp:nvSpPr>
      <dsp:spPr>
        <a:xfrm>
          <a:off x="210181" y="2403327"/>
          <a:ext cx="1886794" cy="1198114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d-ID" sz="1400" kern="1200" dirty="0"/>
            <a:t>Meski ada yang training scorenya rendah tetap dipromosikan</a:t>
          </a:r>
          <a:endParaRPr lang="en-US" sz="1400" kern="1200" dirty="0"/>
        </a:p>
      </dsp:txBody>
      <dsp:txXfrm>
        <a:off x="245273" y="2438419"/>
        <a:ext cx="1816610" cy="1127930"/>
      </dsp:txXfrm>
    </dsp:sp>
    <dsp:sp modelId="{35680D92-772D-401D-8A19-CCE6F6C7DBC6}">
      <dsp:nvSpPr>
        <dsp:cNvPr id="0" name=""/>
        <dsp:cNvSpPr/>
      </dsp:nvSpPr>
      <dsp:spPr>
        <a:xfrm>
          <a:off x="2306619" y="457308"/>
          <a:ext cx="1886794" cy="1198114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F902D7B-EEA6-4B05-B57D-2F9E751D5165}">
      <dsp:nvSpPr>
        <dsp:cNvPr id="0" name=""/>
        <dsp:cNvSpPr/>
      </dsp:nvSpPr>
      <dsp:spPr>
        <a:xfrm>
          <a:off x="2516263" y="656470"/>
          <a:ext cx="1886794" cy="1198114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d-ID" sz="1400" kern="1200" dirty="0"/>
            <a:t>Lebih banyak yang dipromosikan pada usia 30-35</a:t>
          </a:r>
          <a:endParaRPr lang="en-US" sz="1400" kern="1200" dirty="0"/>
        </a:p>
      </dsp:txBody>
      <dsp:txXfrm>
        <a:off x="2551355" y="691562"/>
        <a:ext cx="1816610" cy="1127930"/>
      </dsp:txXfrm>
    </dsp:sp>
    <dsp:sp modelId="{F42DD027-30DD-456A-A53A-C7538AFAB674}">
      <dsp:nvSpPr>
        <dsp:cNvPr id="0" name=""/>
        <dsp:cNvSpPr/>
      </dsp:nvSpPr>
      <dsp:spPr>
        <a:xfrm>
          <a:off x="2306619" y="2204166"/>
          <a:ext cx="1886794" cy="1198114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7CD11CA-AECB-463A-B834-EBAB94C3F545}">
      <dsp:nvSpPr>
        <dsp:cNvPr id="0" name=""/>
        <dsp:cNvSpPr/>
      </dsp:nvSpPr>
      <dsp:spPr>
        <a:xfrm>
          <a:off x="2516263" y="2403327"/>
          <a:ext cx="1886794" cy="1198114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d-ID" sz="1400" kern="1200" dirty="0"/>
            <a:t>Meskipun ada yang training scorenya tinggi tidak dipromosikan</a:t>
          </a:r>
          <a:endParaRPr lang="en-US" sz="1400" kern="1200" dirty="0"/>
        </a:p>
      </dsp:txBody>
      <dsp:txXfrm>
        <a:off x="2551355" y="2438419"/>
        <a:ext cx="1816610" cy="112793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ierarchy1">
  <dgm:title val=""/>
  <dgm:desc val=""/>
  <dgm:catLst>
    <dgm:cat type="hierarchy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hierChild1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des" forName="composite" refType="w"/>
      <dgm:constr type="h" for="des" forName="composite" refType="w" refFor="des" refForName="composite" fact="0.667"/>
      <dgm:constr type="w" for="des" forName="composite2" refType="w" refFor="des" refForName="composite"/>
      <dgm:constr type="h" for="des" forName="composite2" refType="h" refFor="des" refForName="composite"/>
      <dgm:constr type="w" for="des" forName="composite3" refType="w" refFor="des" refForName="composite"/>
      <dgm:constr type="h" for="des" forName="composite3" refType="h" refFor="des" refForName="composite"/>
      <dgm:constr type="w" for="des" forName="composite4" refType="w" refFor="des" refForName="composite"/>
      <dgm:constr type="h" for="des" forName="composite4" refType="h" refFor="des" refForName="composite"/>
      <dgm:constr type="w" for="des" forName="composite5" refType="w" refFor="des" refForName="composite"/>
      <dgm:constr type="h" for="des" forName="composite5" refType="h" refFor="des" refForName="composite"/>
      <dgm:constr type="sibSp" refType="w" refFor="des" refForName="composite" fact="0.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p" for="des" forName="hierRoot1" refType="h" refFor="des" refForName="composite" fact="0.25"/>
      <dgm:constr type="sp" for="des" forName="hierRoot2" refType="sp" refFor="des" refForName="hierRoot1"/>
      <dgm:constr type="sp" for="des" forName="hierRoot3" refType="sp" refFor="des" refForName="hierRoot1"/>
      <dgm:constr type="sp" for="des" forName="hierRoot4" refType="sp" refFor="des" refForName="hierRoot1"/>
      <dgm:constr type="sp" for="des" forName="hierRoot5" refType="sp" refFor="des" refForName="hierRoot1"/>
    </dgm:constrLst>
    <dgm:ruleLst/>
    <dgm:forEach name="Name3" axis="ch">
      <dgm:forEach name="Name4" axis="self" ptType="node">
        <dgm:layoutNode name="hierRoot1">
          <dgm:alg type="hierRoot"/>
          <dgm:shape xmlns:r="http://schemas.openxmlformats.org/officeDocument/2006/relationships" r:blip="">
            <dgm:adjLst/>
          </dgm:shape>
          <dgm:presOf/>
          <dgm:constrLst>
            <dgm:constr type="bendDist" for="des" ptType="parTrans" refType="sp" fact="0.5"/>
          </dgm:constrLst>
          <dgm:ruleLst/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background" refType="w" fact="0.9"/>
              <dgm:constr type="h" for="ch" forName="background" refType="w" refFor="ch" refForName="background" fact="0.635"/>
              <dgm:constr type="t" for="ch" forName="background"/>
              <dgm:constr type="l" for="ch" forName="background"/>
              <dgm:constr type="w" for="ch" forName="text" refType="w" fact="0.9"/>
              <dgm:constr type="h" for="ch" forName="text" refType="w" refFor="ch" refForName="text" fact="0.635"/>
              <dgm:constr type="t" for="ch" forName="text" refType="w" fact="0.095"/>
              <dgm:constr type="l" for="ch" forName="text" refType="w" fact="0.1"/>
            </dgm:constrLst>
            <dgm:ruleLst/>
            <dgm:layoutNode name="background" styleLbl="node0" moveWith="text"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/>
              <dgm:constrLst/>
              <dgm:ruleLst/>
            </dgm:layoutNode>
            <dgm:layoutNode name="text" styleLbl="fgAcc0">
              <dgm:varLst>
                <dgm:chPref val="3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layoutNode>
          <dgm:layoutNode name="hierChild2"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8" axis="ch">
              <dgm:forEach name="Name9" axis="self" ptType="parTrans" cnt="1">
                <dgm:layoutNode name="Name10">
                  <dgm:alg type="conn">
                    <dgm:param type="dim" val="1D"/>
                    <dgm:param type="endSty" val="noArr"/>
                    <dgm:param type="connRout" val="bend"/>
                    <dgm:param type="bendPt" val="end"/>
                    <dgm:param type="begPts" val="bCtr"/>
                    <dgm:param type="endPts" val="tCtr"/>
                    <dgm:param type="srcNode" val="background"/>
                    <dgm:param type="dstNode" val="background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bendDist" for="des" ptType="parTrans" refType="sp" fact="0.5"/>
                  </dgm:constrLst>
                  <dgm:ruleLst/>
                  <dgm:layoutNode name="composite2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background2" refType="w" fact="0.9"/>
                      <dgm:constr type="h" for="ch" forName="background2" refType="w" refFor="ch" refForName="background2" fact="0.635"/>
                      <dgm:constr type="t" for="ch" forName="background2"/>
                      <dgm:constr type="l" for="ch" forName="background2"/>
                      <dgm:constr type="w" for="ch" forName="text2" refType="w" fact="0.9"/>
                      <dgm:constr type="h" for="ch" forName="text2" refType="w" refFor="ch" refForName="text2" fact="0.635"/>
                      <dgm:constr type="t" for="ch" forName="text2" refType="w" fact="0.095"/>
                      <dgm:constr type="l" for="ch" forName="text2" refType="w" fact="0.1"/>
                    </dgm:constrLst>
                    <dgm:ruleLst/>
                    <dgm:layoutNode name="background2" moveWith="text2"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/>
                      <dgm:constrLst/>
                      <dgm:ruleLst/>
                    </dgm:layoutNode>
                    <dgm:layoutNode name="text2" styleLbl="fgAcc2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layoutNode>
                  <dgm:layoutNode name="hierChild3"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ndPt" val="end"/>
                            <dgm:param type="begPts" val="bCtr"/>
                            <dgm:param type="endPts" val="tCtr"/>
                            <dgm:param type="srcNode" val="background2"/>
                            <dgm:param type="dstNode" val="background3"/>
                          </dgm:alg>
                          <dgm:shape xmlns:r="http://schemas.openxmlformats.org/officeDocument/2006/relationships" type="conn" r:blip="" zOrderOff="-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bendDist" for="des" ptType="parTrans" refType="sp" fact="0.5"/>
                          </dgm:constrLst>
                          <dgm:ruleLst/>
                          <dgm:layoutNode name="composite3">
                            <dgm:alg type="composite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w" for="ch" forName="background3" refType="w" fact="0.9"/>
                              <dgm:constr type="h" for="ch" forName="background3" refType="w" refFor="ch" refForName="background3" fact="0.635"/>
                              <dgm:constr type="t" for="ch" forName="background3"/>
                              <dgm:constr type="l" for="ch" forName="background3"/>
                              <dgm:constr type="w" for="ch" forName="text3" refType="w" fact="0.9"/>
                              <dgm:constr type="h" for="ch" forName="text3" refType="w" refFor="ch" refForName="text3" fact="0.635"/>
                              <dgm:constr type="t" for="ch" forName="text3" refType="w" fact="0.095"/>
                              <dgm:constr type="l" for="ch" forName="text3" refType="w" fact="0.1"/>
                            </dgm:constrLst>
                            <dgm:ruleLst/>
                            <dgm:layoutNode name="background3" moveWith="text3">
                              <dgm:alg type="sp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fgAcc3">
                              <dgm:varLst>
                                <dgm:chPref val="3"/>
                              </dgm:varLst>
                              <dgm:alg type="tx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 axis="self"/>
                              <dgm:constrLst>
                                <dgm:constr type="tMarg" refType="primFontSz" fact="0.3"/>
                                <dgm:constr type="bMarg" refType="primFontSz" fact="0.3"/>
                                <dgm:constr type="lMarg" refType="primFontSz" fact="0.3"/>
                                <dgm:constr type="rMarg" refType="primFontSz" fact="0.3"/>
                              </dgm:constrLst>
                              <dgm:ruleLst>
                                <dgm:rule type="primFontSz" val="5" fact="NaN" max="NaN"/>
                              </dgm:ruleLst>
                            </dgm:layoutNode>
                          </dgm:layoutNode>
                          <dgm:layoutNode name="hierChild4"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/>
                            <dgm:forEach name="repeat" axis="ch">
                              <dgm:forEach name="Name22" axis="self" ptType="parTrans" cnt="1">
                                <dgm:layoutNode name="Name23">
                                  <dgm:choose name="Name24">
                                    <dgm:if name="Name25" axis="self" func="depth" op="lte" val="4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3"/>
                                        <dgm:param type="dstNode" val="background4"/>
                                      </dgm:alg>
                                    </dgm:if>
                                    <dgm:else name="Name26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4"/>
                                        <dgm:param type="dstNode" val="background4"/>
                                      </dgm:alg>
                                    </dgm:else>
                                  </dgm:choose>
                                  <dgm:shape xmlns:r="http://schemas.openxmlformats.org/officeDocument/2006/relationships" type="conn" r:blip="" zOrderOff="-999">
                                    <dgm:adjLst/>
                                  </dgm:shape>
                                  <dgm:presOf axis="self"/>
                                  <dgm:constrLst>
                                    <dgm:constr type="begPad"/>
                                    <dgm:constr type="endPad"/>
                                  </dgm:constrLst>
                                  <dgm:ruleLst/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xmlns:r="http://schemas.openxmlformats.org/officeDocument/2006/relationships" r:blip="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Type="sp" fact="0.5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>
                                      <dgm:constr type="w" for="ch" forName="background4" refType="w" fact="0.9"/>
                                      <dgm:constr type="h" for="ch" forName="background4" refType="w" refFor="ch" refForName="background4" fact="0.635"/>
                                      <dgm:constr type="t" for="ch" forName="background4"/>
                                      <dgm:constr type="l" for="ch" forName="background4"/>
                                      <dgm:constr type="w" for="ch" forName="text4" refType="w" fact="0.9"/>
                                      <dgm:constr type="h" for="ch" forName="text4" refType="w" refFor="ch" refForName="text4" fact="0.635"/>
                                      <dgm:constr type="t" for="ch" forName="text4" refType="w" fact="0.095"/>
                                      <dgm:constr type="l" for="ch" forName="text4" refType="w" fact="0.1"/>
                                    </dgm:constrLst>
                                    <dgm:ruleLst/>
                                    <dgm:layoutNode name="background4" moveWith="text4">
                                      <dgm:alg type="sp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fgAcc4">
                                      <dgm:varLst>
                                        <dgm:chPref val="3"/>
                                      </dgm:varLst>
                                      <dgm:alg type="tx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 axis="self"/>
                                      <dgm:constrLst>
                                        <dgm:constr type="tMarg" refType="primFontSz" fact="0.3"/>
                                        <dgm:constr type="bMarg" refType="primFontSz" fact="0.3"/>
                                        <dgm:constr type="lMarg" refType="primFontSz" fact="0.3"/>
                                        <dgm:constr type="rMarg" refType="primFontSz" fact="0.3"/>
                                      </dgm:constrLst>
                                      <dgm:ruleLst>
                                        <dgm:rule type="primFontSz" val="5" fact="NaN" max="NaN"/>
                                      </dgm:ruleLst>
                                    </dgm:layoutNode>
                                  </dgm:layoutNode>
                                  <dgm:layoutNode name="hierChild5"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ierarchy1">
  <dgm:title val=""/>
  <dgm:desc val=""/>
  <dgm:catLst>
    <dgm:cat type="hierarchy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hierChild1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des" forName="composite" refType="w"/>
      <dgm:constr type="h" for="des" forName="composite" refType="w" refFor="des" refForName="composite" fact="0.667"/>
      <dgm:constr type="w" for="des" forName="composite2" refType="w" refFor="des" refForName="composite"/>
      <dgm:constr type="h" for="des" forName="composite2" refType="h" refFor="des" refForName="composite"/>
      <dgm:constr type="w" for="des" forName="composite3" refType="w" refFor="des" refForName="composite"/>
      <dgm:constr type="h" for="des" forName="composite3" refType="h" refFor="des" refForName="composite"/>
      <dgm:constr type="w" for="des" forName="composite4" refType="w" refFor="des" refForName="composite"/>
      <dgm:constr type="h" for="des" forName="composite4" refType="h" refFor="des" refForName="composite"/>
      <dgm:constr type="w" for="des" forName="composite5" refType="w" refFor="des" refForName="composite"/>
      <dgm:constr type="h" for="des" forName="composite5" refType="h" refFor="des" refForName="composite"/>
      <dgm:constr type="sibSp" refType="w" refFor="des" refForName="composite" fact="0.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p" for="des" forName="hierRoot1" refType="h" refFor="des" refForName="composite" fact="0.25"/>
      <dgm:constr type="sp" for="des" forName="hierRoot2" refType="sp" refFor="des" refForName="hierRoot1"/>
      <dgm:constr type="sp" for="des" forName="hierRoot3" refType="sp" refFor="des" refForName="hierRoot1"/>
      <dgm:constr type="sp" for="des" forName="hierRoot4" refType="sp" refFor="des" refForName="hierRoot1"/>
      <dgm:constr type="sp" for="des" forName="hierRoot5" refType="sp" refFor="des" refForName="hierRoot1"/>
    </dgm:constrLst>
    <dgm:ruleLst/>
    <dgm:forEach name="Name3" axis="ch">
      <dgm:forEach name="Name4" axis="self" ptType="node">
        <dgm:layoutNode name="hierRoot1">
          <dgm:alg type="hierRoot"/>
          <dgm:shape xmlns:r="http://schemas.openxmlformats.org/officeDocument/2006/relationships" r:blip="">
            <dgm:adjLst/>
          </dgm:shape>
          <dgm:presOf/>
          <dgm:constrLst>
            <dgm:constr type="bendDist" for="des" ptType="parTrans" refType="sp" fact="0.5"/>
          </dgm:constrLst>
          <dgm:ruleLst/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background" refType="w" fact="0.9"/>
              <dgm:constr type="h" for="ch" forName="background" refType="w" refFor="ch" refForName="background" fact="0.635"/>
              <dgm:constr type="t" for="ch" forName="background"/>
              <dgm:constr type="l" for="ch" forName="background"/>
              <dgm:constr type="w" for="ch" forName="text" refType="w" fact="0.9"/>
              <dgm:constr type="h" for="ch" forName="text" refType="w" refFor="ch" refForName="text" fact="0.635"/>
              <dgm:constr type="t" for="ch" forName="text" refType="w" fact="0.095"/>
              <dgm:constr type="l" for="ch" forName="text" refType="w" fact="0.1"/>
            </dgm:constrLst>
            <dgm:ruleLst/>
            <dgm:layoutNode name="background" styleLbl="node0" moveWith="text"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/>
              <dgm:constrLst/>
              <dgm:ruleLst/>
            </dgm:layoutNode>
            <dgm:layoutNode name="text" styleLbl="fgAcc0">
              <dgm:varLst>
                <dgm:chPref val="3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layoutNode>
          <dgm:layoutNode name="hierChild2"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8" axis="ch">
              <dgm:forEach name="Name9" axis="self" ptType="parTrans" cnt="1">
                <dgm:layoutNode name="Name10">
                  <dgm:alg type="conn">
                    <dgm:param type="dim" val="1D"/>
                    <dgm:param type="endSty" val="noArr"/>
                    <dgm:param type="connRout" val="bend"/>
                    <dgm:param type="bendPt" val="end"/>
                    <dgm:param type="begPts" val="bCtr"/>
                    <dgm:param type="endPts" val="tCtr"/>
                    <dgm:param type="srcNode" val="background"/>
                    <dgm:param type="dstNode" val="background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bendDist" for="des" ptType="parTrans" refType="sp" fact="0.5"/>
                  </dgm:constrLst>
                  <dgm:ruleLst/>
                  <dgm:layoutNode name="composite2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background2" refType="w" fact="0.9"/>
                      <dgm:constr type="h" for="ch" forName="background2" refType="w" refFor="ch" refForName="background2" fact="0.635"/>
                      <dgm:constr type="t" for="ch" forName="background2"/>
                      <dgm:constr type="l" for="ch" forName="background2"/>
                      <dgm:constr type="w" for="ch" forName="text2" refType="w" fact="0.9"/>
                      <dgm:constr type="h" for="ch" forName="text2" refType="w" refFor="ch" refForName="text2" fact="0.635"/>
                      <dgm:constr type="t" for="ch" forName="text2" refType="w" fact="0.095"/>
                      <dgm:constr type="l" for="ch" forName="text2" refType="w" fact="0.1"/>
                    </dgm:constrLst>
                    <dgm:ruleLst/>
                    <dgm:layoutNode name="background2" moveWith="text2"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/>
                      <dgm:constrLst/>
                      <dgm:ruleLst/>
                    </dgm:layoutNode>
                    <dgm:layoutNode name="text2" styleLbl="fgAcc2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layoutNode>
                  <dgm:layoutNode name="hierChild3"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ndPt" val="end"/>
                            <dgm:param type="begPts" val="bCtr"/>
                            <dgm:param type="endPts" val="tCtr"/>
                            <dgm:param type="srcNode" val="background2"/>
                            <dgm:param type="dstNode" val="background3"/>
                          </dgm:alg>
                          <dgm:shape xmlns:r="http://schemas.openxmlformats.org/officeDocument/2006/relationships" type="conn" r:blip="" zOrderOff="-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bendDist" for="des" ptType="parTrans" refType="sp" fact="0.5"/>
                          </dgm:constrLst>
                          <dgm:ruleLst/>
                          <dgm:layoutNode name="composite3">
                            <dgm:alg type="composite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w" for="ch" forName="background3" refType="w" fact="0.9"/>
                              <dgm:constr type="h" for="ch" forName="background3" refType="w" refFor="ch" refForName="background3" fact="0.635"/>
                              <dgm:constr type="t" for="ch" forName="background3"/>
                              <dgm:constr type="l" for="ch" forName="background3"/>
                              <dgm:constr type="w" for="ch" forName="text3" refType="w" fact="0.9"/>
                              <dgm:constr type="h" for="ch" forName="text3" refType="w" refFor="ch" refForName="text3" fact="0.635"/>
                              <dgm:constr type="t" for="ch" forName="text3" refType="w" fact="0.095"/>
                              <dgm:constr type="l" for="ch" forName="text3" refType="w" fact="0.1"/>
                            </dgm:constrLst>
                            <dgm:ruleLst/>
                            <dgm:layoutNode name="background3" moveWith="text3">
                              <dgm:alg type="sp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fgAcc3">
                              <dgm:varLst>
                                <dgm:chPref val="3"/>
                              </dgm:varLst>
                              <dgm:alg type="tx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 axis="self"/>
                              <dgm:constrLst>
                                <dgm:constr type="tMarg" refType="primFontSz" fact="0.3"/>
                                <dgm:constr type="bMarg" refType="primFontSz" fact="0.3"/>
                                <dgm:constr type="lMarg" refType="primFontSz" fact="0.3"/>
                                <dgm:constr type="rMarg" refType="primFontSz" fact="0.3"/>
                              </dgm:constrLst>
                              <dgm:ruleLst>
                                <dgm:rule type="primFontSz" val="5" fact="NaN" max="NaN"/>
                              </dgm:ruleLst>
                            </dgm:layoutNode>
                          </dgm:layoutNode>
                          <dgm:layoutNode name="hierChild4"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/>
                            <dgm:forEach name="repeat" axis="ch">
                              <dgm:forEach name="Name22" axis="self" ptType="parTrans" cnt="1">
                                <dgm:layoutNode name="Name23">
                                  <dgm:choose name="Name24">
                                    <dgm:if name="Name25" axis="self" func="depth" op="lte" val="4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3"/>
                                        <dgm:param type="dstNode" val="background4"/>
                                      </dgm:alg>
                                    </dgm:if>
                                    <dgm:else name="Name26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4"/>
                                        <dgm:param type="dstNode" val="background4"/>
                                      </dgm:alg>
                                    </dgm:else>
                                  </dgm:choose>
                                  <dgm:shape xmlns:r="http://schemas.openxmlformats.org/officeDocument/2006/relationships" type="conn" r:blip="" zOrderOff="-999">
                                    <dgm:adjLst/>
                                  </dgm:shape>
                                  <dgm:presOf axis="self"/>
                                  <dgm:constrLst>
                                    <dgm:constr type="begPad"/>
                                    <dgm:constr type="endPad"/>
                                  </dgm:constrLst>
                                  <dgm:ruleLst/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xmlns:r="http://schemas.openxmlformats.org/officeDocument/2006/relationships" r:blip="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Type="sp" fact="0.5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>
                                      <dgm:constr type="w" for="ch" forName="background4" refType="w" fact="0.9"/>
                                      <dgm:constr type="h" for="ch" forName="background4" refType="w" refFor="ch" refForName="background4" fact="0.635"/>
                                      <dgm:constr type="t" for="ch" forName="background4"/>
                                      <dgm:constr type="l" for="ch" forName="background4"/>
                                      <dgm:constr type="w" for="ch" forName="text4" refType="w" fact="0.9"/>
                                      <dgm:constr type="h" for="ch" forName="text4" refType="w" refFor="ch" refForName="text4" fact="0.635"/>
                                      <dgm:constr type="t" for="ch" forName="text4" refType="w" fact="0.095"/>
                                      <dgm:constr type="l" for="ch" forName="text4" refType="w" fact="0.1"/>
                                    </dgm:constrLst>
                                    <dgm:ruleLst/>
                                    <dgm:layoutNode name="background4" moveWith="text4">
                                      <dgm:alg type="sp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fgAcc4">
                                      <dgm:varLst>
                                        <dgm:chPref val="3"/>
                                      </dgm:varLst>
                                      <dgm:alg type="tx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 axis="self"/>
                                      <dgm:constrLst>
                                        <dgm:constr type="tMarg" refType="primFontSz" fact="0.3"/>
                                        <dgm:constr type="bMarg" refType="primFontSz" fact="0.3"/>
                                        <dgm:constr type="lMarg" refType="primFontSz" fact="0.3"/>
                                        <dgm:constr type="rMarg" refType="primFontSz" fact="0.3"/>
                                      </dgm:constrLst>
                                      <dgm:ruleLst>
                                        <dgm:rule type="primFontSz" val="5" fact="NaN" max="NaN"/>
                                      </dgm:ruleLst>
                                    </dgm:layoutNode>
                                  </dgm:layoutNode>
                                  <dgm:layoutNode name="hierChild5"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jp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0693" y="1769540"/>
            <a:ext cx="9440034" cy="1828801"/>
          </a:xfrm>
        </p:spPr>
        <p:txBody>
          <a:bodyPr anchor="b">
            <a:normAutofit/>
          </a:bodyPr>
          <a:lstStyle>
            <a:lvl1pPr algn="ctr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0693" y="3773489"/>
            <a:ext cx="9440034" cy="1049867"/>
          </a:xfrm>
        </p:spPr>
        <p:txBody>
          <a:bodyPr anchor="t"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D38747-4367-4BD2-8D51-C97E202738E2}" type="datetime1">
              <a:rPr lang="en-US" smtClean="0"/>
              <a:t>11/22/2021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029819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Slate-V2-HD-panoPhotoInset.png">
            <a:extLst>
              <a:ext uri="{FF2B5EF4-FFF2-40B4-BE49-F238E27FC236}">
                <a16:creationId xmlns:a16="http://schemas.microsoft.com/office/drawing/2014/main" id="{CE39118B-B3AD-4BD4-BA22-DEFF4E76CE9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3883" y="547807"/>
            <a:ext cx="10141799" cy="381680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565255"/>
            <a:ext cx="10355326" cy="543472"/>
          </a:xfrm>
        </p:spPr>
        <p:txBody>
          <a:bodyPr anchor="b">
            <a:normAutofit/>
          </a:bodyPr>
          <a:lstStyle>
            <a:lvl1pPr algn="ctr"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69349" y="695009"/>
            <a:ext cx="9845346" cy="3525671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247728"/>
            <a:ext cx="10353762" cy="543472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F1B079-7EF0-44EE-B798-BCC497C9F3B2}" type="datetime1">
              <a:rPr lang="en-US" smtClean="0"/>
              <a:t>11/22/2021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98098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8437"/>
            <a:ext cx="10353762" cy="3534344"/>
          </a:xfrm>
        </p:spPr>
        <p:txBody>
          <a:bodyPr anchor="ctr"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95180"/>
            <a:ext cx="10353763" cy="150182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FF70A8-1D13-4657-95F0-A9EA54967B8D}" type="datetime1">
              <a:rPr lang="en-US" smtClean="0"/>
              <a:t>11/22/2021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819271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32749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304353"/>
            <a:ext cx="10353763" cy="1489496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EB90AC-71BD-4C7F-8ACA-7B3F18292E63}" type="datetime1">
              <a:rPr lang="en-US" smtClean="0"/>
              <a:t>11/22/2021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23F0D53-0705-41B7-8554-09D21E7807F9}"/>
              </a:ext>
            </a:extLst>
          </p:cNvPr>
          <p:cNvSpPr txBox="1"/>
          <p:nvPr/>
        </p:nvSpPr>
        <p:spPr>
          <a:xfrm>
            <a:off x="990600" y="88479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7F647CD-0F1A-4BB3-89E0-A74F1E1B098D}"/>
              </a:ext>
            </a:extLst>
          </p:cNvPr>
          <p:cNvSpPr txBox="1"/>
          <p:nvPr/>
        </p:nvSpPr>
        <p:spPr>
          <a:xfrm>
            <a:off x="10504716" y="292825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85209809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4" y="2126942"/>
            <a:ext cx="10353763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84" y="4650556"/>
            <a:ext cx="10352199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6EFC2C-8905-46F0-B443-CE905B76BA01}" type="datetime1">
              <a:rPr lang="en-US" smtClean="0"/>
              <a:t>11/22/2021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0632439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5" y="1885950"/>
            <a:ext cx="3300984" cy="764782"/>
          </a:xfrm>
        </p:spPr>
        <p:txBody>
          <a:bodyPr anchor="b">
            <a:noAutofit/>
          </a:bodyPr>
          <a:lstStyle>
            <a:lvl1pPr marL="0" indent="0" algn="ctr"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5" y="2768112"/>
            <a:ext cx="3300984" cy="302308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6711" y="1885949"/>
            <a:ext cx="3300984" cy="764783"/>
          </a:xfrm>
        </p:spPr>
        <p:txBody>
          <a:bodyPr anchor="b">
            <a:noAutofit/>
          </a:bodyPr>
          <a:lstStyle>
            <a:lvl1pPr marL="0" indent="0" algn="ctr"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1435" y="2768112"/>
            <a:ext cx="3300984" cy="302308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572" y="1885950"/>
            <a:ext cx="3300984" cy="764782"/>
          </a:xfrm>
        </p:spPr>
        <p:txBody>
          <a:bodyPr anchor="b">
            <a:noAutofit/>
          </a:bodyPr>
          <a:lstStyle>
            <a:lvl1pPr marL="0" indent="0" algn="ctr"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66572" y="2768110"/>
            <a:ext cx="3300984" cy="3023089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079DC3-C9B5-499E-9140-0DC28B7074E2}" type="datetime1">
              <a:rPr lang="en-US" smtClean="0"/>
              <a:t>11/22/2021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7975862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late-V2-HD-3colPhotoInset.png">
            <a:extLst>
              <a:ext uri="{FF2B5EF4-FFF2-40B4-BE49-F238E27FC236}">
                <a16:creationId xmlns:a16="http://schemas.microsoft.com/office/drawing/2014/main" id="{7E87C569-D426-4615-ADA7-B370EA98340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7962" y="1818214"/>
            <a:ext cx="3339972" cy="1847851"/>
          </a:xfrm>
          <a:prstGeom prst="rect">
            <a:avLst/>
          </a:prstGeom>
        </p:spPr>
      </p:pic>
      <p:pic>
        <p:nvPicPr>
          <p:cNvPr id="36" name="Picture 35" descr="Slate-V2-HD-3colPhotoInset.png">
            <a:extLst>
              <a:ext uri="{FF2B5EF4-FFF2-40B4-BE49-F238E27FC236}">
                <a16:creationId xmlns:a16="http://schemas.microsoft.com/office/drawing/2014/main" id="{7B353ED4-7AD0-46C9-88ED-1A16B1433AF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3800" y="1818214"/>
            <a:ext cx="3339972" cy="1847851"/>
          </a:xfrm>
          <a:prstGeom prst="rect">
            <a:avLst/>
          </a:prstGeom>
        </p:spPr>
      </p:pic>
      <p:pic>
        <p:nvPicPr>
          <p:cNvPr id="37" name="Picture 36" descr="Slate-V2-HD-3colPhotoInset.png">
            <a:extLst>
              <a:ext uri="{FF2B5EF4-FFF2-40B4-BE49-F238E27FC236}">
                <a16:creationId xmlns:a16="http://schemas.microsoft.com/office/drawing/2014/main" id="{F561D985-AD57-459A-B3A6-EBF29603976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6051" y="1818214"/>
            <a:ext cx="3339972" cy="1847851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3" cy="9704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18102" y="1938918"/>
            <a:ext cx="3092368" cy="160295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572443"/>
            <a:ext cx="3300984" cy="121875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88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45743" y="1939094"/>
            <a:ext cx="3092368" cy="160816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435" y="4572442"/>
            <a:ext cx="3300984" cy="121875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697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75698" y="1934432"/>
            <a:ext cx="3092368" cy="160729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66572" y="4572442"/>
            <a:ext cx="3300984" cy="121875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BB33EA-E472-4D22-9C03-A9C14AA21CED}" type="datetime1">
              <a:rPr lang="en-US" smtClean="0"/>
              <a:t>11/22/2021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25455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55A3C-5767-4844-A0A3-83778C2E5409}" type="datetime1">
              <a:rPr lang="en-US" smtClean="0"/>
              <a:t>11/22/2021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62771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1761067"/>
            <a:ext cx="9590550" cy="1828813"/>
          </a:xfrm>
        </p:spPr>
        <p:txBody>
          <a:bodyPr anchor="b"/>
          <a:lstStyle>
            <a:lvl1pPr algn="ctr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3763439"/>
            <a:ext cx="9590550" cy="1333494"/>
          </a:xfrm>
        </p:spPr>
        <p:txBody>
          <a:bodyPr anchor="t"/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E507A8-A5CF-4D38-AB86-7EDDA87A85D4}" type="datetime1">
              <a:rPr lang="en-US" smtClean="0"/>
              <a:t>11/22/2021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42051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2618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2076450"/>
            <a:ext cx="4856841" cy="3622671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0716" y="2076451"/>
            <a:ext cx="4856841" cy="3622672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FCD27C-8599-43EF-BA1D-14DDC1946E06}" type="datetime1">
              <a:rPr lang="en-US" smtClean="0"/>
              <a:t>11/22/2021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57741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 descr="Slate-V2-HD-compPhotoInset.png">
            <a:extLst>
              <a:ext uri="{FF2B5EF4-FFF2-40B4-BE49-F238E27FC236}">
                <a16:creationId xmlns:a16="http://schemas.microsoft.com/office/drawing/2014/main" id="{37B721FF-D609-4D98-9D19-CF75AA8A54F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795" y="1734506"/>
            <a:ext cx="5029200" cy="4099959"/>
          </a:xfrm>
          <a:prstGeom prst="rect">
            <a:avLst/>
          </a:prstGeom>
        </p:spPr>
      </p:pic>
      <p:pic>
        <p:nvPicPr>
          <p:cNvPr id="21" name="Picture 20" descr="Slate-V2-HD-compPhotoInset.png">
            <a:extLst>
              <a:ext uri="{FF2B5EF4-FFF2-40B4-BE49-F238E27FC236}">
                <a16:creationId xmlns:a16="http://schemas.microsoft.com/office/drawing/2014/main" id="{073936BD-C868-433F-8E84-D6DD8E640E3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38357" y="1734506"/>
            <a:ext cx="5029200" cy="409995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46013" y="1855153"/>
            <a:ext cx="4764764" cy="692494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46013" y="2702103"/>
            <a:ext cx="4764764" cy="304353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63166" y="1855152"/>
            <a:ext cx="4779582" cy="692495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63167" y="2702103"/>
            <a:ext cx="4779581" cy="304353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343D99-809A-49C0-96E5-4250D0B498EE}" type="datetime1">
              <a:rPr lang="en-US" smtClean="0"/>
              <a:t>11/22/2021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03152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43DE9B-B678-4EFB-BB7D-A4370204A0B0}" type="datetime1">
              <a:rPr lang="en-US" smtClean="0"/>
              <a:t>11/22/2021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343349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8812DA-F765-4142-A6A3-A8ED7235E082}" type="datetime1">
              <a:rPr lang="en-US" smtClean="0"/>
              <a:t>11/22/2021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15851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3706889" cy="1821918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609600"/>
            <a:ext cx="6411924" cy="5080001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2673351"/>
            <a:ext cx="3706889" cy="301625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0277FD-7DE6-41D4-930D-AC99F5AFE54E}" type="datetime1">
              <a:rPr lang="en-US" smtClean="0"/>
              <a:t>11/22/2021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81491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 descr="Slate-V2-HD-vertPhotoInset.png">
            <a:extLst>
              <a:ext uri="{FF2B5EF4-FFF2-40B4-BE49-F238E27FC236}">
                <a16:creationId xmlns:a16="http://schemas.microsoft.com/office/drawing/2014/main" id="{4D06E496-ACBA-4063-B4A1-C5C484EE5A7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93665" y="609600"/>
            <a:ext cx="3584166" cy="520483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763701"/>
            <a:ext cx="5707899" cy="1675559"/>
          </a:xfrm>
        </p:spPr>
        <p:txBody>
          <a:bodyPr anchor="b">
            <a:noAutofit/>
          </a:bodyPr>
          <a:lstStyle>
            <a:lvl1pPr algn="ctr">
              <a:defRPr sz="32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42551" y="763702"/>
            <a:ext cx="3275751" cy="4912822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73698" y="2679699"/>
            <a:ext cx="4588094" cy="3135695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A15526-7079-4B7B-987C-1B5FAE11A0FF}" type="datetime1">
              <a:rPr lang="en-US" smtClean="0"/>
              <a:t>11/22/2021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4251269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257300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2076450"/>
            <a:ext cx="10353762" cy="3714749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600074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073ED0CC-082F-4160-86E5-0D6041F12778}" type="datetime1">
              <a:rPr lang="en-US" smtClean="0"/>
              <a:t>11/22/2021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5" y="6000749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6000749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1274407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</p:sldLayoutIdLst>
  <p:hf sldNum="0" hdr="0" ftr="0" dt="0"/>
  <p:txStyles>
    <p:titleStyle>
      <a:lvl1pPr algn="ctr" defTabSz="457200" rtl="0" eaLnBrk="1" latinLnBrk="0" hangingPunct="1">
        <a:lnSpc>
          <a:spcPct val="90000"/>
        </a:lnSpc>
        <a:spcBef>
          <a:spcPct val="0"/>
        </a:spcBef>
        <a:buNone/>
        <a:defRPr sz="4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j-lt"/>
          <a:ea typeface="+mj-ea"/>
          <a:cs typeface="Trebuchet M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06000" algn="l" defTabSz="457200" rtl="0" eaLnBrk="1" latinLnBrk="0" hangingPunct="1">
        <a:lnSpc>
          <a:spcPct val="110000"/>
        </a:lnSpc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23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1pPr>
      <a:lvl2pPr marL="72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21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2pPr>
      <a:lvl3pPr marL="102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8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3pPr>
      <a:lvl4pPr marL="138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4pPr>
      <a:lvl5pPr marL="1674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5pPr>
      <a:lvl6pPr marL="20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6pPr>
      <a:lvl7pPr marL="240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7pPr>
      <a:lvl8pPr marL="278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8pPr>
      <a:lvl9pPr marL="310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diagramQuickStyle" Target="../diagrams/quickStyle1.xml"/><Relationship Id="rId3" Type="http://schemas.openxmlformats.org/officeDocument/2006/relationships/image" Target="../media/image7.png"/><Relationship Id="rId7" Type="http://schemas.openxmlformats.org/officeDocument/2006/relationships/diagramLayout" Target="../diagrams/layout1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4.xml"/><Relationship Id="rId6" Type="http://schemas.openxmlformats.org/officeDocument/2006/relationships/diagramData" Target="../diagrams/data1.xml"/><Relationship Id="rId5" Type="http://schemas.openxmlformats.org/officeDocument/2006/relationships/image" Target="../media/image3.png"/><Relationship Id="rId10" Type="http://schemas.microsoft.com/office/2007/relationships/diagramDrawing" Target="../diagrams/drawing1.xml"/><Relationship Id="rId4" Type="http://schemas.openxmlformats.org/officeDocument/2006/relationships/image" Target="../media/image8.png"/><Relationship Id="rId9" Type="http://schemas.openxmlformats.org/officeDocument/2006/relationships/diagramColors" Target="../diagrams/colors1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diagramLayout" Target="../diagrams/layout2.xml"/><Relationship Id="rId7" Type="http://schemas.openxmlformats.org/officeDocument/2006/relationships/image" Target="../media/image9.png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Relationship Id="rId9" Type="http://schemas.openxmlformats.org/officeDocument/2006/relationships/image" Target="../media/image1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1">
                <a:shade val="80000"/>
                <a:lumMod val="80000"/>
              </a:schemeClr>
              <a:schemeClr val="bg1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picture containing large, sitting, white, numbers">
            <a:extLst>
              <a:ext uri="{FF2B5EF4-FFF2-40B4-BE49-F238E27FC236}">
                <a16:creationId xmlns:a16="http://schemas.microsoft.com/office/drawing/2014/main" id="{9A5D9ED1-DFCC-4799-89E2-D118451B98D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22" y="0"/>
            <a:ext cx="12191356" cy="6858000"/>
          </a:xfrm>
          <a:prstGeom prst="rect">
            <a:avLst/>
          </a:prstGeom>
        </p:spPr>
      </p:pic>
      <p:sp useBgFill="1">
        <p:nvSpPr>
          <p:cNvPr id="96" name="Freeform 5">
            <a:extLst>
              <a:ext uri="{FF2B5EF4-FFF2-40B4-BE49-F238E27FC236}">
                <a16:creationId xmlns:a16="http://schemas.microsoft.com/office/drawing/2014/main" id="{FE469E50-3893-4ED6-92BA-2985C32B0C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rot="5400000">
            <a:off x="7131809" y="1385982"/>
            <a:ext cx="4031414" cy="4100418"/>
          </a:xfrm>
          <a:custGeom>
            <a:avLst/>
            <a:gdLst>
              <a:gd name="T0" fmla="*/ 1577 w 1601"/>
              <a:gd name="T1" fmla="*/ 0 h 696"/>
              <a:gd name="T2" fmla="*/ 833 w 1601"/>
              <a:gd name="T3" fmla="*/ 0 h 696"/>
              <a:gd name="T4" fmla="*/ 768 w 1601"/>
              <a:gd name="T5" fmla="*/ 0 h 696"/>
              <a:gd name="T6" fmla="*/ 24 w 1601"/>
              <a:gd name="T7" fmla="*/ 0 h 696"/>
              <a:gd name="T8" fmla="*/ 0 w 1601"/>
              <a:gd name="T9" fmla="*/ 27 h 696"/>
              <a:gd name="T10" fmla="*/ 0 w 1601"/>
              <a:gd name="T11" fmla="*/ 669 h 696"/>
              <a:gd name="T12" fmla="*/ 24 w 1601"/>
              <a:gd name="T13" fmla="*/ 696 h 696"/>
              <a:gd name="T14" fmla="*/ 768 w 1601"/>
              <a:gd name="T15" fmla="*/ 696 h 696"/>
              <a:gd name="T16" fmla="*/ 833 w 1601"/>
              <a:gd name="T17" fmla="*/ 696 h 696"/>
              <a:gd name="T18" fmla="*/ 1577 w 1601"/>
              <a:gd name="T19" fmla="*/ 696 h 696"/>
              <a:gd name="T20" fmla="*/ 1601 w 1601"/>
              <a:gd name="T21" fmla="*/ 669 h 696"/>
              <a:gd name="T22" fmla="*/ 1601 w 1601"/>
              <a:gd name="T23" fmla="*/ 27 h 696"/>
              <a:gd name="T24" fmla="*/ 1577 w 1601"/>
              <a:gd name="T25" fmla="*/ 0 h 69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601" h="696">
                <a:moveTo>
                  <a:pt x="1577" y="0"/>
                </a:moveTo>
                <a:cubicBezTo>
                  <a:pt x="833" y="0"/>
                  <a:pt x="833" y="0"/>
                  <a:pt x="833" y="0"/>
                </a:cubicBezTo>
                <a:cubicBezTo>
                  <a:pt x="768" y="0"/>
                  <a:pt x="768" y="0"/>
                  <a:pt x="768" y="0"/>
                </a:cubicBezTo>
                <a:cubicBezTo>
                  <a:pt x="24" y="0"/>
                  <a:pt x="24" y="0"/>
                  <a:pt x="24" y="0"/>
                </a:cubicBezTo>
                <a:cubicBezTo>
                  <a:pt x="11" y="0"/>
                  <a:pt x="0" y="12"/>
                  <a:pt x="0" y="27"/>
                </a:cubicBezTo>
                <a:cubicBezTo>
                  <a:pt x="0" y="669"/>
                  <a:pt x="0" y="669"/>
                  <a:pt x="0" y="669"/>
                </a:cubicBezTo>
                <a:cubicBezTo>
                  <a:pt x="0" y="684"/>
                  <a:pt x="11" y="696"/>
                  <a:pt x="24" y="696"/>
                </a:cubicBezTo>
                <a:cubicBezTo>
                  <a:pt x="768" y="696"/>
                  <a:pt x="768" y="696"/>
                  <a:pt x="768" y="696"/>
                </a:cubicBezTo>
                <a:cubicBezTo>
                  <a:pt x="833" y="696"/>
                  <a:pt x="833" y="696"/>
                  <a:pt x="833" y="696"/>
                </a:cubicBezTo>
                <a:cubicBezTo>
                  <a:pt x="1577" y="696"/>
                  <a:pt x="1577" y="696"/>
                  <a:pt x="1577" y="696"/>
                </a:cubicBezTo>
                <a:cubicBezTo>
                  <a:pt x="1590" y="696"/>
                  <a:pt x="1601" y="684"/>
                  <a:pt x="1601" y="669"/>
                </a:cubicBezTo>
                <a:cubicBezTo>
                  <a:pt x="1601" y="27"/>
                  <a:pt x="1601" y="27"/>
                  <a:pt x="1601" y="27"/>
                </a:cubicBezTo>
                <a:cubicBezTo>
                  <a:pt x="1601" y="12"/>
                  <a:pt x="1590" y="0"/>
                  <a:pt x="1577" y="0"/>
                </a:cubicBezTo>
                <a:close/>
              </a:path>
            </a:pathLst>
          </a:custGeom>
          <a:ln>
            <a:noFill/>
          </a:ln>
          <a:effectLst>
            <a:outerShdw blurRad="50800" dist="38100" dir="5400000" algn="tl" rotWithShape="0">
              <a:srgbClr val="000000">
                <a:alpha val="43000"/>
              </a:srgbClr>
            </a:outerShdw>
          </a:effectLst>
          <a:extLst>
            <a:ext uri="{91240B29-F687-4f45-9708-019B960494DF}">
              <a14:hiddenLine xmlns="" xmlns:a14="http://schemas.microsoft.com/office/drawing/2010/main" xmlns:p14="http://schemas.microsoft.com/office/powerpoint/2010/main" xmlns:a16="http://schemas.microsoft.com/office/drawing/2014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 Nova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D1F047C-C727-42A7-85C5-68C5AA1B1A9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389962" y="1673524"/>
            <a:ext cx="3485073" cy="2420504"/>
          </a:xfrm>
        </p:spPr>
        <p:txBody>
          <a:bodyPr>
            <a:normAutofit/>
          </a:bodyPr>
          <a:lstStyle/>
          <a:p>
            <a:pPr algn="l"/>
            <a:r>
              <a:rPr lang="en-US" sz="4000" dirty="0"/>
              <a:t>M</a:t>
            </a:r>
            <a:r>
              <a:rPr lang="id-ID" sz="4000" dirty="0"/>
              <a:t>uhammad</a:t>
            </a:r>
            <a:br>
              <a:rPr lang="id-ID" sz="4000" dirty="0"/>
            </a:br>
            <a:r>
              <a:rPr lang="id-ID" sz="4000" dirty="0"/>
              <a:t>Nur</a:t>
            </a:r>
            <a:br>
              <a:rPr lang="id-ID" sz="4000" dirty="0"/>
            </a:br>
            <a:r>
              <a:rPr lang="id-ID" sz="4000" dirty="0"/>
              <a:t>Wachid</a:t>
            </a:r>
            <a:endParaRPr lang="en-US" sz="40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B93FB3F-A8D4-46D3-A1C6-C79C6456372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389965" y="4157933"/>
            <a:ext cx="3485072" cy="1026544"/>
          </a:xfrm>
        </p:spPr>
        <p:txBody>
          <a:bodyPr>
            <a:normAutofit/>
          </a:bodyPr>
          <a:lstStyle/>
          <a:p>
            <a:pPr algn="l"/>
            <a:r>
              <a:rPr lang="id-ID" sz="2300" dirty="0">
                <a:solidFill>
                  <a:srgbClr val="5792BA"/>
                </a:solidFill>
              </a:rPr>
              <a:t>DQLab X Codex</a:t>
            </a:r>
          </a:p>
          <a:p>
            <a:pPr algn="l"/>
            <a:r>
              <a:rPr lang="id-ID" dirty="0">
                <a:solidFill>
                  <a:srgbClr val="5792BA"/>
                </a:solidFill>
              </a:rPr>
              <a:t>Study case</a:t>
            </a:r>
            <a:endParaRPr lang="en-US" sz="2300" dirty="0">
              <a:solidFill>
                <a:srgbClr val="5792BA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8312012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7FA845-3F1F-4299-A4DC-13B5B73098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d-ID" dirty="0"/>
              <a:t>EDA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B03DDC-6528-4991-A658-DD841D392BAD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92500"/>
          </a:bodyPr>
          <a:lstStyle/>
          <a:p>
            <a:r>
              <a:rPr lang="id-ID" dirty="0"/>
              <a:t>Terdapat data yang missing sebanyak 8819 </a:t>
            </a:r>
          </a:p>
          <a:p>
            <a:r>
              <a:rPr lang="id-ID" dirty="0"/>
              <a:t>Data yang missing tersebut tersebar diantaranya pada kolom</a:t>
            </a:r>
          </a:p>
          <a:p>
            <a:pPr lvl="1"/>
            <a:r>
              <a:rPr lang="en-US" dirty="0"/>
              <a:t>education      </a:t>
            </a:r>
            <a:r>
              <a:rPr lang="id-ID" dirty="0"/>
              <a:t>	</a:t>
            </a:r>
            <a:r>
              <a:rPr lang="en-US" dirty="0"/>
              <a:t>     </a:t>
            </a:r>
            <a:r>
              <a:rPr lang="id-ID" dirty="0"/>
              <a:t>		</a:t>
            </a:r>
            <a:r>
              <a:rPr lang="en-US" dirty="0"/>
              <a:t> 3443</a:t>
            </a:r>
            <a:endParaRPr lang="id-ID" dirty="0"/>
          </a:p>
          <a:p>
            <a:pPr lvl="1"/>
            <a:r>
              <a:rPr lang="en-US" dirty="0" err="1"/>
              <a:t>previous_year_rating</a:t>
            </a:r>
            <a:r>
              <a:rPr lang="en-US" dirty="0"/>
              <a:t>   </a:t>
            </a:r>
            <a:r>
              <a:rPr lang="id-ID" dirty="0"/>
              <a:t>	</a:t>
            </a:r>
            <a:r>
              <a:rPr lang="en-US" dirty="0"/>
              <a:t> 5936</a:t>
            </a:r>
          </a:p>
          <a:p>
            <a:pPr marL="450000" lvl="1" indent="0">
              <a:buNone/>
            </a:pP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8EABC6D-C034-4B17-8574-41F3FD22C190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92500"/>
          </a:bodyPr>
          <a:lstStyle/>
          <a:p>
            <a:r>
              <a:rPr lang="id-ID" dirty="0"/>
              <a:t>Data yang memiliki missing value tidak digunakan untuk pembuatan model prediksi.</a:t>
            </a:r>
          </a:p>
          <a:p>
            <a:r>
              <a:rPr lang="id-ID" dirty="0"/>
              <a:t>Solusi : meminta pekerja yang belum melengkapi data untuk segera melengkapinya.</a:t>
            </a:r>
          </a:p>
          <a:p>
            <a:r>
              <a:rPr lang="id-ID" dirty="0"/>
              <a:t>Data yang nantinya telah dilengkapi dapat dijadikan data test-set untuk model yang akan dibuat</a:t>
            </a:r>
          </a:p>
        </p:txBody>
      </p:sp>
    </p:spTree>
    <p:extLst>
      <p:ext uri="{BB962C8B-B14F-4D97-AF65-F5344CB8AC3E}">
        <p14:creationId xmlns:p14="http://schemas.microsoft.com/office/powerpoint/2010/main" val="41188929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31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32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3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34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5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36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7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38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39" presetID="26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1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2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47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48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9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50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1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52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3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54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55" presetID="26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6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6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6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6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7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5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6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7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9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0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81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82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83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84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85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86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87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88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9" fill="hold">
                      <p:stCondLst>
                        <p:cond delay="indefinite"/>
                      </p:stCondLst>
                      <p:childTnLst>
                        <p:par>
                          <p:cTn id="90" fill="hold">
                            <p:stCondLst>
                              <p:cond delay="0"/>
                            </p:stCondLst>
                            <p:childTnLst>
                              <p:par>
                                <p:cTn id="91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93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4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5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6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7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8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99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00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01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02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03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04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05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106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7" fill="hold">
                      <p:stCondLst>
                        <p:cond delay="indefinite"/>
                      </p:stCondLst>
                      <p:childTnLst>
                        <p:par>
                          <p:cTn id="108" fill="hold">
                            <p:stCondLst>
                              <p:cond delay="0"/>
                            </p:stCondLst>
                            <p:childTnLst>
                              <p:par>
                                <p:cTn id="109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1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2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3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4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5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6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17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18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19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20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21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22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23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124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6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1">
                <a:shade val="80000"/>
                <a:lumMod val="80000"/>
              </a:schemeClr>
              <a:schemeClr val="bg1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0EF2A0DA-AE81-4A45-972E-646AC2870C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332C9197-CDEA-4D82-B69D-5E4424B49E6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7954" t="16057" b="20610"/>
          <a:stretch/>
        </p:blipFill>
        <p:spPr>
          <a:xfrm>
            <a:off x="400958" y="515246"/>
            <a:ext cx="5430307" cy="2685154"/>
          </a:xfrm>
          <a:prstGeom prst="rect">
            <a:avLst/>
          </a:prstGeom>
        </p:spPr>
      </p:pic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71FC432B-8411-4238-A643-C11A9FBDF537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 rotWithShape="1">
          <a:blip r:embed="rId4"/>
          <a:srcRect l="28456" t="17222" b="17222"/>
          <a:stretch/>
        </p:blipFill>
        <p:spPr>
          <a:xfrm>
            <a:off x="400958" y="3429000"/>
            <a:ext cx="5507101" cy="2838450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B536FA4E-0152-4E27-91DA-0FC22D1846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64" r="2807" b="1446"/>
          <a:stretch/>
        </p:blipFill>
        <p:spPr>
          <a:xfrm>
            <a:off x="6257026" y="1"/>
            <a:ext cx="5934973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7E67936-52B1-4AF6-AD77-D50A62C40B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00493" y="609600"/>
            <a:ext cx="4538124" cy="970450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l"/>
            <a:r>
              <a:rPr lang="en-US" sz="3200" dirty="0" err="1"/>
              <a:t>Distribusi</a:t>
            </a:r>
            <a:r>
              <a:rPr lang="en-US" sz="3200" dirty="0"/>
              <a:t> </a:t>
            </a:r>
            <a:r>
              <a:rPr lang="en-US" sz="3200" dirty="0" err="1"/>
              <a:t>Pekerja</a:t>
            </a:r>
            <a:r>
              <a:rPr lang="en-US" sz="3200" dirty="0"/>
              <a:t> </a:t>
            </a:r>
          </a:p>
        </p:txBody>
      </p:sp>
      <p:graphicFrame>
        <p:nvGraphicFramePr>
          <p:cNvPr id="20" name="Content Placeholder 11">
            <a:extLst>
              <a:ext uri="{FF2B5EF4-FFF2-40B4-BE49-F238E27FC236}">
                <a16:creationId xmlns:a16="http://schemas.microsoft.com/office/drawing/2014/main" id="{A8467D63-1001-4CAE-96E0-F742C13E9B93}"/>
              </a:ext>
            </a:extLst>
          </p:cNvPr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3007661482"/>
              </p:ext>
            </p:extLst>
          </p:nvPr>
        </p:nvGraphicFramePr>
        <p:xfrm>
          <a:off x="6900493" y="1732449"/>
          <a:ext cx="4403596" cy="405875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6" r:lo="rId7" r:qs="rId8" r:cs="rId9"/>
          </a:graphicData>
        </a:graphic>
      </p:graphicFrame>
    </p:spTree>
    <p:extLst>
      <p:ext uri="{BB962C8B-B14F-4D97-AF65-F5344CB8AC3E}">
        <p14:creationId xmlns:p14="http://schemas.microsoft.com/office/powerpoint/2010/main" val="26906103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1" dur="2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20" grpId="0">
        <p:bldAsOne/>
      </p:bldGraphic>
      <p:bldGraphic spid="20" grpId="1">
        <p:bldAsOne/>
      </p:bldGraphic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E67936-52B1-4AF6-AD77-D50A62C40B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00493" y="609600"/>
            <a:ext cx="4538124" cy="970450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l"/>
            <a:r>
              <a:rPr lang="en-US" sz="3200" dirty="0" err="1"/>
              <a:t>Distribusi</a:t>
            </a:r>
            <a:r>
              <a:rPr lang="en-US" sz="3200" dirty="0"/>
              <a:t> </a:t>
            </a:r>
            <a:r>
              <a:rPr lang="en-US" sz="3200" dirty="0" err="1"/>
              <a:t>Pekerja</a:t>
            </a:r>
            <a:r>
              <a:rPr lang="id-ID" sz="3200" dirty="0"/>
              <a:t> yang dipromosikan</a:t>
            </a:r>
            <a:r>
              <a:rPr lang="en-US" sz="3200" dirty="0"/>
              <a:t> </a:t>
            </a:r>
          </a:p>
        </p:txBody>
      </p:sp>
      <p:graphicFrame>
        <p:nvGraphicFramePr>
          <p:cNvPr id="20" name="Content Placeholder 11">
            <a:extLst>
              <a:ext uri="{FF2B5EF4-FFF2-40B4-BE49-F238E27FC236}">
                <a16:creationId xmlns:a16="http://schemas.microsoft.com/office/drawing/2014/main" id="{A8467D63-1001-4CAE-96E0-F742C13E9B93}"/>
              </a:ext>
            </a:extLst>
          </p:cNvPr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876870953"/>
              </p:ext>
            </p:extLst>
          </p:nvPr>
        </p:nvGraphicFramePr>
        <p:xfrm>
          <a:off x="6900493" y="1732449"/>
          <a:ext cx="4403596" cy="405875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4" name="Picture 3">
            <a:extLst>
              <a:ext uri="{FF2B5EF4-FFF2-40B4-BE49-F238E27FC236}">
                <a16:creationId xmlns:a16="http://schemas.microsoft.com/office/drawing/2014/main" id="{88AA7143-A05F-48A3-B5C7-6B31C97A4FF3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28088" t="15426" r="349" b="13706"/>
          <a:stretch/>
        </p:blipFill>
        <p:spPr>
          <a:xfrm>
            <a:off x="497758" y="253254"/>
            <a:ext cx="5410302" cy="301228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7311A4B4-3C64-4B58-BDE1-DE3F43F90610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l="27812" t="14241" b="20171"/>
          <a:stretch/>
        </p:blipFill>
        <p:spPr>
          <a:xfrm>
            <a:off x="497758" y="3417887"/>
            <a:ext cx="5410302" cy="2763704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13A6CCE5-F14F-4545-BFAE-12191F064A87}"/>
              </a:ext>
            </a:extLst>
          </p:cNvPr>
          <p:cNvPicPr>
            <a:picLocks noChangeAspect="1"/>
          </p:cNvPicPr>
          <p:nvPr/>
        </p:nvPicPr>
        <p:blipFill rotWithShape="1">
          <a:blip r:embed="rId9"/>
          <a:srcRect l="28125" t="15539" b="19429"/>
          <a:stretch/>
        </p:blipFill>
        <p:spPr>
          <a:xfrm>
            <a:off x="663079" y="3429001"/>
            <a:ext cx="5411075" cy="27525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669450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7" dur="2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20" grpId="0">
        <p:bldAsOne/>
      </p:bldGraphic>
      <p:bldGraphic spid="20" grpId="1">
        <p:bldAsOne/>
      </p:bldGraphic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1">
                <a:shade val="80000"/>
                <a:lumMod val="80000"/>
              </a:schemeClr>
              <a:schemeClr val="bg1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Rectangle 191">
            <a:extLst>
              <a:ext uri="{FF2B5EF4-FFF2-40B4-BE49-F238E27FC236}">
                <a16:creationId xmlns:a16="http://schemas.microsoft.com/office/drawing/2014/main" id="{A98FD4FC-479A-4C2B-84A5-CF81E055FB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93" name="Freeform 5">
            <a:extLst>
              <a:ext uri="{FF2B5EF4-FFF2-40B4-BE49-F238E27FC236}">
                <a16:creationId xmlns:a16="http://schemas.microsoft.com/office/drawing/2014/main" id="{37D54B6C-87D0-4C03-8335-3955179D2B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rot="5400000">
            <a:off x="-118536" y="1371603"/>
            <a:ext cx="5624423" cy="4100418"/>
          </a:xfrm>
          <a:custGeom>
            <a:avLst/>
            <a:gdLst>
              <a:gd name="T0" fmla="*/ 1577 w 1601"/>
              <a:gd name="T1" fmla="*/ 0 h 696"/>
              <a:gd name="T2" fmla="*/ 833 w 1601"/>
              <a:gd name="T3" fmla="*/ 0 h 696"/>
              <a:gd name="T4" fmla="*/ 768 w 1601"/>
              <a:gd name="T5" fmla="*/ 0 h 696"/>
              <a:gd name="T6" fmla="*/ 24 w 1601"/>
              <a:gd name="T7" fmla="*/ 0 h 696"/>
              <a:gd name="T8" fmla="*/ 0 w 1601"/>
              <a:gd name="T9" fmla="*/ 27 h 696"/>
              <a:gd name="T10" fmla="*/ 0 w 1601"/>
              <a:gd name="T11" fmla="*/ 669 h 696"/>
              <a:gd name="T12" fmla="*/ 24 w 1601"/>
              <a:gd name="T13" fmla="*/ 696 h 696"/>
              <a:gd name="T14" fmla="*/ 768 w 1601"/>
              <a:gd name="T15" fmla="*/ 696 h 696"/>
              <a:gd name="T16" fmla="*/ 833 w 1601"/>
              <a:gd name="T17" fmla="*/ 696 h 696"/>
              <a:gd name="T18" fmla="*/ 1577 w 1601"/>
              <a:gd name="T19" fmla="*/ 696 h 696"/>
              <a:gd name="T20" fmla="*/ 1601 w 1601"/>
              <a:gd name="T21" fmla="*/ 669 h 696"/>
              <a:gd name="T22" fmla="*/ 1601 w 1601"/>
              <a:gd name="T23" fmla="*/ 27 h 696"/>
              <a:gd name="T24" fmla="*/ 1577 w 1601"/>
              <a:gd name="T25" fmla="*/ 0 h 69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601" h="696">
                <a:moveTo>
                  <a:pt x="1577" y="0"/>
                </a:moveTo>
                <a:cubicBezTo>
                  <a:pt x="833" y="0"/>
                  <a:pt x="833" y="0"/>
                  <a:pt x="833" y="0"/>
                </a:cubicBezTo>
                <a:cubicBezTo>
                  <a:pt x="768" y="0"/>
                  <a:pt x="768" y="0"/>
                  <a:pt x="768" y="0"/>
                </a:cubicBezTo>
                <a:cubicBezTo>
                  <a:pt x="24" y="0"/>
                  <a:pt x="24" y="0"/>
                  <a:pt x="24" y="0"/>
                </a:cubicBezTo>
                <a:cubicBezTo>
                  <a:pt x="11" y="0"/>
                  <a:pt x="0" y="12"/>
                  <a:pt x="0" y="27"/>
                </a:cubicBezTo>
                <a:cubicBezTo>
                  <a:pt x="0" y="669"/>
                  <a:pt x="0" y="669"/>
                  <a:pt x="0" y="669"/>
                </a:cubicBezTo>
                <a:cubicBezTo>
                  <a:pt x="0" y="684"/>
                  <a:pt x="11" y="696"/>
                  <a:pt x="24" y="696"/>
                </a:cubicBezTo>
                <a:cubicBezTo>
                  <a:pt x="768" y="696"/>
                  <a:pt x="768" y="696"/>
                  <a:pt x="768" y="696"/>
                </a:cubicBezTo>
                <a:cubicBezTo>
                  <a:pt x="833" y="696"/>
                  <a:pt x="833" y="696"/>
                  <a:pt x="833" y="696"/>
                </a:cubicBezTo>
                <a:cubicBezTo>
                  <a:pt x="1577" y="696"/>
                  <a:pt x="1577" y="696"/>
                  <a:pt x="1577" y="696"/>
                </a:cubicBezTo>
                <a:cubicBezTo>
                  <a:pt x="1590" y="696"/>
                  <a:pt x="1601" y="684"/>
                  <a:pt x="1601" y="669"/>
                </a:cubicBezTo>
                <a:cubicBezTo>
                  <a:pt x="1601" y="27"/>
                  <a:pt x="1601" y="27"/>
                  <a:pt x="1601" y="27"/>
                </a:cubicBezTo>
                <a:cubicBezTo>
                  <a:pt x="1601" y="12"/>
                  <a:pt x="1590" y="0"/>
                  <a:pt x="1577" y="0"/>
                </a:cubicBezTo>
                <a:close/>
              </a:path>
            </a:pathLst>
          </a:custGeom>
          <a:ln>
            <a:noFill/>
          </a:ln>
          <a:effectLst>
            <a:outerShdw blurRad="50800" dist="38100" dir="5400000" algn="tl" rotWithShape="0">
              <a:srgbClr val="000000">
                <a:alpha val="43000"/>
              </a:srgbClr>
            </a:outerShdw>
          </a:effectLst>
          <a:extLst>
            <a:ext uri="{91240B29-F687-4f45-9708-019B960494DF}">
              <a14:hiddenLine xmlns:a16="http://schemas.microsoft.com/office/drawing/2014/main" xmlns:p14="http://schemas.microsoft.com/office/powerpoint/2010/main"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0D951E7-C5AC-4647-990C-99B4ABFBC2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9905" y="845387"/>
            <a:ext cx="3470310" cy="1066689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l"/>
            <a:r>
              <a:rPr lang="id-ID" sz="2400" dirty="0"/>
              <a:t>Distribusi Fitur pada Kolom</a:t>
            </a:r>
            <a:endParaRPr lang="en-US" sz="2400" dirty="0"/>
          </a:p>
        </p:txBody>
      </p:sp>
      <p:sp>
        <p:nvSpPr>
          <p:cNvPr id="3083" name="Content Placeholder 3077">
            <a:extLst>
              <a:ext uri="{FF2B5EF4-FFF2-40B4-BE49-F238E27FC236}">
                <a16:creationId xmlns:a16="http://schemas.microsoft.com/office/drawing/2014/main" id="{37AD497D-E694-40E8-8517-690AAC2259B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39905" y="2147862"/>
            <a:ext cx="3405573" cy="3499563"/>
          </a:xfrm>
        </p:spPr>
        <p:txBody>
          <a:bodyPr anchor="t">
            <a:normAutofit/>
          </a:bodyPr>
          <a:lstStyle/>
          <a:p>
            <a:r>
              <a:rPr lang="id-ID" sz="1600" dirty="0"/>
              <a:t>age merupakan satu –satunya kolom dengan distribusi mendekati normal</a:t>
            </a:r>
          </a:p>
          <a:p>
            <a:r>
              <a:rPr lang="id-ID" sz="1600" dirty="0"/>
              <a:t>length_of_service hampir berbanding lurus dengan usia</a:t>
            </a:r>
          </a:p>
          <a:p>
            <a:r>
              <a:rPr lang="id-ID" sz="1600" dirty="0"/>
              <a:t>engagement_rate yang tinggi sulit didapat</a:t>
            </a:r>
          </a:p>
          <a:p>
            <a:r>
              <a:rPr lang="id-ID" sz="1600" dirty="0"/>
              <a:t>Promosi hanya bisa dicapai ~ 2% pekerja</a:t>
            </a:r>
          </a:p>
          <a:p>
            <a:endParaRPr lang="en-US" sz="1600" dirty="0"/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0A01DF4F-621C-4668-95BA-89B3A0D1070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5900769" y="643467"/>
            <a:ext cx="5134346" cy="55808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6">
            <a:extLst>
              <a:ext uri="{FF2B5EF4-FFF2-40B4-BE49-F238E27FC236}">
                <a16:creationId xmlns:a16="http://schemas.microsoft.com/office/drawing/2014/main" id="{29D47DBD-9BD4-4EF7-B802-5D1B7E12A91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09866" y="2849518"/>
            <a:ext cx="6916152" cy="11445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671891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8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08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8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08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8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08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8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08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0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083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1">
                <a:shade val="80000"/>
                <a:lumMod val="80000"/>
              </a:schemeClr>
              <a:schemeClr val="bg1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0" name="Rectangle 70">
            <a:extLst>
              <a:ext uri="{FF2B5EF4-FFF2-40B4-BE49-F238E27FC236}">
                <a16:creationId xmlns:a16="http://schemas.microsoft.com/office/drawing/2014/main" id="{A98FD4FC-479A-4C2B-84A5-CF81E055FB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4101" name="Freeform 5">
            <a:extLst>
              <a:ext uri="{FF2B5EF4-FFF2-40B4-BE49-F238E27FC236}">
                <a16:creationId xmlns:a16="http://schemas.microsoft.com/office/drawing/2014/main" id="{37D54B6C-87D0-4C03-8335-3955179D2B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rot="5400000">
            <a:off x="-118536" y="1371603"/>
            <a:ext cx="5624423" cy="4100418"/>
          </a:xfrm>
          <a:custGeom>
            <a:avLst/>
            <a:gdLst>
              <a:gd name="T0" fmla="*/ 1577 w 1601"/>
              <a:gd name="T1" fmla="*/ 0 h 696"/>
              <a:gd name="T2" fmla="*/ 833 w 1601"/>
              <a:gd name="T3" fmla="*/ 0 h 696"/>
              <a:gd name="T4" fmla="*/ 768 w 1601"/>
              <a:gd name="T5" fmla="*/ 0 h 696"/>
              <a:gd name="T6" fmla="*/ 24 w 1601"/>
              <a:gd name="T7" fmla="*/ 0 h 696"/>
              <a:gd name="T8" fmla="*/ 0 w 1601"/>
              <a:gd name="T9" fmla="*/ 27 h 696"/>
              <a:gd name="T10" fmla="*/ 0 w 1601"/>
              <a:gd name="T11" fmla="*/ 669 h 696"/>
              <a:gd name="T12" fmla="*/ 24 w 1601"/>
              <a:gd name="T13" fmla="*/ 696 h 696"/>
              <a:gd name="T14" fmla="*/ 768 w 1601"/>
              <a:gd name="T15" fmla="*/ 696 h 696"/>
              <a:gd name="T16" fmla="*/ 833 w 1601"/>
              <a:gd name="T17" fmla="*/ 696 h 696"/>
              <a:gd name="T18" fmla="*/ 1577 w 1601"/>
              <a:gd name="T19" fmla="*/ 696 h 696"/>
              <a:gd name="T20" fmla="*/ 1601 w 1601"/>
              <a:gd name="T21" fmla="*/ 669 h 696"/>
              <a:gd name="T22" fmla="*/ 1601 w 1601"/>
              <a:gd name="T23" fmla="*/ 27 h 696"/>
              <a:gd name="T24" fmla="*/ 1577 w 1601"/>
              <a:gd name="T25" fmla="*/ 0 h 69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601" h="696">
                <a:moveTo>
                  <a:pt x="1577" y="0"/>
                </a:moveTo>
                <a:cubicBezTo>
                  <a:pt x="833" y="0"/>
                  <a:pt x="833" y="0"/>
                  <a:pt x="833" y="0"/>
                </a:cubicBezTo>
                <a:cubicBezTo>
                  <a:pt x="768" y="0"/>
                  <a:pt x="768" y="0"/>
                  <a:pt x="768" y="0"/>
                </a:cubicBezTo>
                <a:cubicBezTo>
                  <a:pt x="24" y="0"/>
                  <a:pt x="24" y="0"/>
                  <a:pt x="24" y="0"/>
                </a:cubicBezTo>
                <a:cubicBezTo>
                  <a:pt x="11" y="0"/>
                  <a:pt x="0" y="12"/>
                  <a:pt x="0" y="27"/>
                </a:cubicBezTo>
                <a:cubicBezTo>
                  <a:pt x="0" y="669"/>
                  <a:pt x="0" y="669"/>
                  <a:pt x="0" y="669"/>
                </a:cubicBezTo>
                <a:cubicBezTo>
                  <a:pt x="0" y="684"/>
                  <a:pt x="11" y="696"/>
                  <a:pt x="24" y="696"/>
                </a:cubicBezTo>
                <a:cubicBezTo>
                  <a:pt x="768" y="696"/>
                  <a:pt x="768" y="696"/>
                  <a:pt x="768" y="696"/>
                </a:cubicBezTo>
                <a:cubicBezTo>
                  <a:pt x="833" y="696"/>
                  <a:pt x="833" y="696"/>
                  <a:pt x="833" y="696"/>
                </a:cubicBezTo>
                <a:cubicBezTo>
                  <a:pt x="1577" y="696"/>
                  <a:pt x="1577" y="696"/>
                  <a:pt x="1577" y="696"/>
                </a:cubicBezTo>
                <a:cubicBezTo>
                  <a:pt x="1590" y="696"/>
                  <a:pt x="1601" y="684"/>
                  <a:pt x="1601" y="669"/>
                </a:cubicBezTo>
                <a:cubicBezTo>
                  <a:pt x="1601" y="27"/>
                  <a:pt x="1601" y="27"/>
                  <a:pt x="1601" y="27"/>
                </a:cubicBezTo>
                <a:cubicBezTo>
                  <a:pt x="1601" y="12"/>
                  <a:pt x="1590" y="0"/>
                  <a:pt x="1577" y="0"/>
                </a:cubicBezTo>
                <a:close/>
              </a:path>
            </a:pathLst>
          </a:custGeom>
          <a:ln>
            <a:noFill/>
          </a:ln>
          <a:effectLst>
            <a:outerShdw blurRad="50800" dist="38100" dir="5400000" algn="tl" rotWithShape="0">
              <a:srgbClr val="000000">
                <a:alpha val="43000"/>
              </a:srgbClr>
            </a:outerShdw>
          </a:effectLst>
          <a:extLst>
            <a:ext uri="{91240B29-F687-4f45-9708-019B960494DF}">
              <a14:hiddenLine xmlns:a16="http://schemas.microsoft.com/office/drawing/2014/main" xmlns:p14="http://schemas.microsoft.com/office/powerpoint/2010/main"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CB28429-081C-45D7-8465-535DF7667A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9905" y="845387"/>
            <a:ext cx="3470310" cy="1066689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l"/>
            <a:r>
              <a:rPr lang="id-ID" sz="2400" kern="1200" dirty="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j-lt"/>
                <a:ea typeface="+mj-ea"/>
                <a:cs typeface="Trebuchet MS"/>
              </a:rPr>
              <a:t>Matriks Korelasi</a:t>
            </a:r>
            <a:endParaRPr lang="en-US" sz="2400" kern="1200" dirty="0">
              <a:ln>
                <a:solidFill>
                  <a:schemeClr val="bg1">
                    <a:lumMod val="75000"/>
                    <a:lumOff val="25000"/>
                    <a:alpha val="10000"/>
                  </a:schemeClr>
                </a:solidFill>
              </a:ln>
              <a:solidFill>
                <a:schemeClr val="tx2"/>
              </a:solidFill>
              <a:effectLst>
                <a:outerShdw blurRad="9525" dist="25400" dir="14640000" algn="tl" rotWithShape="0">
                  <a:schemeClr val="bg1">
                    <a:alpha val="30000"/>
                  </a:schemeClr>
                </a:outerShdw>
              </a:effectLst>
              <a:latin typeface="+mj-lt"/>
              <a:ea typeface="+mj-ea"/>
              <a:cs typeface="Trebuchet MS"/>
            </a:endParaRP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0DB4302-AA98-4BB0-B288-63E7BBA596C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39905" y="2147862"/>
            <a:ext cx="3405573" cy="3499563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id-ID" dirty="0"/>
              <a:t>Hampir semua kolom tidak memiliki korelasi yang kuat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id-ID" dirty="0"/>
              <a:t>Hanya age dan length_of_service memiliki korelasi yang cukup kuat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en-US" dirty="0"/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8689BAC1-522A-43DE-8336-EE146F2131FE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5837985" y="643467"/>
            <a:ext cx="5259914" cy="55808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223025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1">
                <a:shade val="80000"/>
                <a:lumMod val="80000"/>
              </a:schemeClr>
              <a:schemeClr val="bg1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5" name="Rectangle 134">
            <a:extLst>
              <a:ext uri="{FF2B5EF4-FFF2-40B4-BE49-F238E27FC236}">
                <a16:creationId xmlns:a16="http://schemas.microsoft.com/office/drawing/2014/main" id="{95CB840F-8E41-4CA5-B79B-25CC80AD23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8A204D3-0B46-4123-8BD5-8CE2F9D9A6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965196"/>
            <a:ext cx="3153952" cy="1329769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/>
            <a:r>
              <a:rPr lang="en-US" sz="2400" kern="1200" dirty="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j-lt"/>
                <a:ea typeface="+mj-ea"/>
                <a:cs typeface="Trebuchet MS"/>
              </a:rPr>
              <a:t>Fitur – </a:t>
            </a:r>
            <a:r>
              <a:rPr lang="en-US" sz="2400" kern="1200" dirty="0" err="1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j-lt"/>
                <a:ea typeface="+mj-ea"/>
                <a:cs typeface="Trebuchet MS"/>
              </a:rPr>
              <a:t>fitur</a:t>
            </a:r>
            <a:r>
              <a:rPr lang="en-US" sz="2400" kern="1200" dirty="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j-lt"/>
                <a:ea typeface="+mj-ea"/>
                <a:cs typeface="Trebuchet MS"/>
              </a:rPr>
              <a:t> yang </a:t>
            </a:r>
            <a:r>
              <a:rPr lang="en-US" sz="2400" kern="1200" dirty="0" err="1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j-lt"/>
                <a:ea typeface="+mj-ea"/>
                <a:cs typeface="Trebuchet MS"/>
              </a:rPr>
              <a:t>penting</a:t>
            </a:r>
            <a:r>
              <a:rPr lang="en-US" sz="2400" kern="1200" dirty="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j-lt"/>
                <a:ea typeface="+mj-ea"/>
                <a:cs typeface="Trebuchet MS"/>
              </a:rPr>
              <a:t> </a:t>
            </a:r>
            <a:r>
              <a:rPr lang="en-US" sz="2400" kern="1200" dirty="0" err="1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j-lt"/>
                <a:ea typeface="+mj-ea"/>
                <a:cs typeface="Trebuchet MS"/>
              </a:rPr>
              <a:t>dalam</a:t>
            </a:r>
            <a:r>
              <a:rPr lang="en-US" sz="2400" kern="1200" dirty="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j-lt"/>
                <a:ea typeface="+mj-ea"/>
                <a:cs typeface="Trebuchet MS"/>
              </a:rPr>
              <a:t> </a:t>
            </a:r>
            <a:r>
              <a:rPr lang="en-US" sz="2400" kern="1200" dirty="0" err="1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j-lt"/>
                <a:ea typeface="+mj-ea"/>
                <a:cs typeface="Trebuchet MS"/>
              </a:rPr>
              <a:t>menentukan</a:t>
            </a:r>
            <a:r>
              <a:rPr lang="en-US" sz="2400" kern="1200" dirty="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j-lt"/>
                <a:ea typeface="+mj-ea"/>
                <a:cs typeface="Trebuchet MS"/>
              </a:rPr>
              <a:t> </a:t>
            </a:r>
            <a:r>
              <a:rPr lang="en-US" sz="2400" kern="1200" dirty="0" err="1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j-lt"/>
                <a:ea typeface="+mj-ea"/>
                <a:cs typeface="Trebuchet MS"/>
              </a:rPr>
              <a:t>promosi</a:t>
            </a:r>
            <a:endParaRPr lang="en-US" sz="2400" kern="1200" dirty="0">
              <a:ln>
                <a:solidFill>
                  <a:schemeClr val="bg1">
                    <a:lumMod val="75000"/>
                    <a:lumOff val="25000"/>
                    <a:alpha val="10000"/>
                  </a:schemeClr>
                </a:solidFill>
              </a:ln>
              <a:solidFill>
                <a:schemeClr val="tx2"/>
              </a:solidFill>
              <a:effectLst>
                <a:outerShdw blurRad="9525" dist="25400" dir="14640000" algn="tl" rotWithShape="0">
                  <a:schemeClr val="bg1">
                    <a:alpha val="30000"/>
                  </a:schemeClr>
                </a:outerShdw>
              </a:effectLst>
              <a:latin typeface="+mj-lt"/>
              <a:ea typeface="+mj-ea"/>
              <a:cs typeface="Trebuchet MS"/>
            </a:endParaRP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0C68A8B-598B-4A80-AA84-D9CAB73E9BE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13796" y="2450353"/>
            <a:ext cx="3153952" cy="3340847"/>
          </a:xfr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</a:pPr>
            <a:r>
              <a:rPr lang="en-US" sz="1500" dirty="0" err="1"/>
              <a:t>avg_training_score</a:t>
            </a:r>
            <a:r>
              <a:rPr lang="en-US" sz="1500" dirty="0"/>
              <a:t> </a:t>
            </a:r>
            <a:r>
              <a:rPr lang="en-US" sz="1500" dirty="0" err="1"/>
              <a:t>merupakan</a:t>
            </a:r>
            <a:r>
              <a:rPr lang="en-US" sz="1500" dirty="0"/>
              <a:t> yang paling </a:t>
            </a:r>
            <a:r>
              <a:rPr lang="en-US" sz="1500" dirty="0" err="1"/>
              <a:t>tinggi</a:t>
            </a:r>
            <a:r>
              <a:rPr lang="en-US" sz="1500" dirty="0"/>
              <a:t> </a:t>
            </a:r>
            <a:r>
              <a:rPr lang="en-US" sz="1500" dirty="0" err="1"/>
              <a:t>perannya</a:t>
            </a:r>
            <a:r>
              <a:rPr lang="en-US" sz="1500" dirty="0"/>
              <a:t> </a:t>
            </a:r>
            <a:r>
              <a:rPr lang="en-US" sz="1500" dirty="0" err="1"/>
              <a:t>dalam</a:t>
            </a:r>
            <a:r>
              <a:rPr lang="en-US" sz="1500" dirty="0"/>
              <a:t> </a:t>
            </a:r>
            <a:r>
              <a:rPr lang="en-US" sz="1500" dirty="0" err="1"/>
              <a:t>promosi</a:t>
            </a:r>
            <a:r>
              <a:rPr lang="en-US" sz="1500" dirty="0"/>
              <a:t> </a:t>
            </a:r>
            <a:r>
              <a:rPr lang="en-US" sz="1500" dirty="0" err="1"/>
              <a:t>jabatan</a:t>
            </a:r>
            <a:endParaRPr lang="en-US" sz="1500" dirty="0"/>
          </a:p>
          <a:p>
            <a:pPr>
              <a:lnSpc>
                <a:spcPct val="100000"/>
              </a:lnSpc>
            </a:pPr>
            <a:r>
              <a:rPr lang="en-US" sz="1500" dirty="0" err="1"/>
              <a:t>engagement_score</a:t>
            </a:r>
            <a:r>
              <a:rPr lang="en-US" sz="1500" dirty="0"/>
              <a:t> juga </a:t>
            </a:r>
            <a:r>
              <a:rPr lang="en-US" sz="1500" dirty="0" err="1"/>
              <a:t>faktor</a:t>
            </a:r>
            <a:r>
              <a:rPr lang="en-US" sz="1500" dirty="0"/>
              <a:t> yang </a:t>
            </a:r>
            <a:r>
              <a:rPr lang="en-US" sz="1500" dirty="0" err="1"/>
              <a:t>cukup</a:t>
            </a:r>
            <a:r>
              <a:rPr lang="en-US" sz="1500" dirty="0"/>
              <a:t> </a:t>
            </a:r>
            <a:r>
              <a:rPr lang="en-US" sz="1500" dirty="0" err="1"/>
              <a:t>tinggi</a:t>
            </a:r>
            <a:r>
              <a:rPr lang="en-US" sz="1500" dirty="0"/>
              <a:t> </a:t>
            </a:r>
            <a:r>
              <a:rPr lang="en-US" sz="1500" dirty="0" err="1"/>
              <a:t>setelahnya</a:t>
            </a:r>
            <a:endParaRPr lang="en-US" sz="1500" dirty="0"/>
          </a:p>
          <a:p>
            <a:pPr>
              <a:lnSpc>
                <a:spcPct val="100000"/>
              </a:lnSpc>
            </a:pPr>
            <a:r>
              <a:rPr lang="en-US" sz="1500" dirty="0" err="1"/>
              <a:t>Sesuai</a:t>
            </a:r>
            <a:r>
              <a:rPr lang="en-US" sz="1500" dirty="0"/>
              <a:t> </a:t>
            </a:r>
            <a:r>
              <a:rPr lang="en-US" sz="1500" dirty="0" err="1"/>
              <a:t>dengan</a:t>
            </a:r>
            <a:r>
              <a:rPr lang="en-US" sz="1500" dirty="0"/>
              <a:t> </a:t>
            </a:r>
            <a:r>
              <a:rPr lang="en-US" sz="1500" dirty="0" err="1"/>
              <a:t>korelasinya</a:t>
            </a:r>
            <a:r>
              <a:rPr lang="en-US" sz="1500" dirty="0"/>
              <a:t> </a:t>
            </a:r>
            <a:r>
              <a:rPr lang="en-US" sz="1500" dirty="0" err="1"/>
              <a:t>ternyata</a:t>
            </a:r>
            <a:r>
              <a:rPr lang="en-US" sz="1500" dirty="0"/>
              <a:t> age dan </a:t>
            </a:r>
            <a:r>
              <a:rPr lang="en-US" sz="1500" dirty="0" err="1"/>
              <a:t>length_of_service</a:t>
            </a:r>
            <a:r>
              <a:rPr lang="en-US" sz="1500" dirty="0"/>
              <a:t> </a:t>
            </a:r>
            <a:r>
              <a:rPr lang="en-US" sz="1500" dirty="0" err="1"/>
              <a:t>merupakan</a:t>
            </a:r>
            <a:r>
              <a:rPr lang="en-US" sz="1500" dirty="0"/>
              <a:t> </a:t>
            </a:r>
            <a:r>
              <a:rPr lang="en-US" sz="1500" dirty="0" err="1"/>
              <a:t>faktor</a:t>
            </a:r>
            <a:r>
              <a:rPr lang="en-US" sz="1500" dirty="0"/>
              <a:t> </a:t>
            </a:r>
            <a:r>
              <a:rPr lang="en-US" sz="1500" dirty="0" err="1"/>
              <a:t>lanjutan</a:t>
            </a:r>
            <a:r>
              <a:rPr lang="en-US" sz="1500" dirty="0"/>
              <a:t> yang </a:t>
            </a:r>
            <a:r>
              <a:rPr lang="en-US" sz="1500" dirty="0" err="1"/>
              <a:t>menentukan</a:t>
            </a:r>
            <a:r>
              <a:rPr lang="en-US" sz="1500" dirty="0"/>
              <a:t> </a:t>
            </a:r>
            <a:r>
              <a:rPr lang="en-US" sz="1500" dirty="0" err="1"/>
              <a:t>promosi</a:t>
            </a:r>
            <a:endParaRPr lang="en-US" sz="1500" dirty="0"/>
          </a:p>
        </p:txBody>
      </p:sp>
      <p:sp>
        <p:nvSpPr>
          <p:cNvPr id="137" name="Rectangle 136">
            <a:extLst>
              <a:ext uri="{FF2B5EF4-FFF2-40B4-BE49-F238E27FC236}">
                <a16:creationId xmlns:a16="http://schemas.microsoft.com/office/drawing/2014/main" id="{BEF75C5D-2BA1-43DF-A7EA-02C7DEC122D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36008" y="965196"/>
            <a:ext cx="6581364" cy="4781641"/>
          </a:xfrm>
          <a:prstGeom prst="rect">
            <a:avLst/>
          </a:prstGeom>
          <a:solidFill>
            <a:schemeClr val="tx1"/>
          </a:solidFill>
          <a:ln w="190500">
            <a:solidFill>
              <a:srgbClr val="FFFFFF">
                <a:alpha val="7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823C3CC6-B360-4681-8176-40F5D7BE27BF}"/>
              </a:ext>
            </a:extLst>
          </p:cNvPr>
          <p:cNvPicPr>
            <a:picLocks noGrp="1" noChangeAspect="1" noChangeArrowheads="1"/>
          </p:cNvPicPr>
          <p:nvPr>
            <p:ph sz="half"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5442105" y="965196"/>
            <a:ext cx="5033304" cy="47816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443945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0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4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29524E-B08A-4519-B2BE-D955250D25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d-ID" dirty="0"/>
              <a:t>Terima Kasih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301DCDC-0407-4F8F-816F-5C09FC55CB34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id-ID" dirty="0"/>
              <a:t>Untuk saran dan masukan bisa ke email saya : @muhammadnurwachid@outlook.com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2360094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lateVTI">
  <a:themeElements>
    <a:clrScheme name="Blue Green">
      <a:dk1>
        <a:sysClr val="windowText" lastClr="000000"/>
      </a:dk1>
      <a:lt1>
        <a:sysClr val="window" lastClr="FFFFFF"/>
      </a:lt1>
      <a:dk2>
        <a:srgbClr val="373545"/>
      </a:dk2>
      <a:lt2>
        <a:srgbClr val="CEDBE6"/>
      </a:lt2>
      <a:accent1>
        <a:srgbClr val="3494BA"/>
      </a:accent1>
      <a:accent2>
        <a:srgbClr val="58B6C0"/>
      </a:accent2>
      <a:accent3>
        <a:srgbClr val="75BDA7"/>
      </a:accent3>
      <a:accent4>
        <a:srgbClr val="7A8C8E"/>
      </a:accent4>
      <a:accent5>
        <a:srgbClr val="84ACB6"/>
      </a:accent5>
      <a:accent6>
        <a:srgbClr val="2683C6"/>
      </a:accent6>
      <a:hlink>
        <a:srgbClr val="6B9F25"/>
      </a:hlink>
      <a:folHlink>
        <a:srgbClr val="9F6715"/>
      </a:folHlink>
    </a:clrScheme>
    <a:fontScheme name="Arial Nova">
      <a:majorFont>
        <a:latin typeface="Arial Nova Light"/>
        <a:ea typeface=""/>
        <a:cs typeface=""/>
      </a:majorFont>
      <a:minorFont>
        <a:latin typeface="Arial Nova"/>
        <a:ea typeface=""/>
        <a:cs typeface=""/>
      </a:minorFont>
    </a:fontScheme>
    <a:fmtScheme name="Slate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0000"/>
                <a:lumMod val="90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63500" dist="25400" dir="5400000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76200" dist="38100" dir="5400000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 prst="hardEdge"/>
          </a:sp3d>
        </a:effectStyle>
      </a:effectStyleLst>
      <a:bgFillStyleLst>
        <a:solidFill>
          <a:schemeClr val="phClr"/>
        </a:solidFill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shade val="80000"/>
                <a:lumMod val="80000"/>
              </a:schemeClr>
              <a:schemeClr val="phClr">
                <a:tint val="98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ateVTI" id="{35C4A07C-0176-4A32-9BCB-B016516853F0}" vid="{9B70D35C-BCA8-4715-BB49-8BE54A7FC07C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a410dd7f93c95333ffa1b60ed6adedd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a936d9baba76aa3866493feff160faab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5560E646-30AD-4BA0-97EA-A7A07DF5499A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30CB38EC-895A-4F8F-8F75-E263501ABB5A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F7E70FC5-1855-47AB-8CE1-CB3C873A8988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{2B2022D0-F5DD-41C1-8CC9-35BF6BE1BBDA}tf11665031_win32</Template>
  <TotalTime>155</TotalTime>
  <Words>260</Words>
  <Application>Microsoft Office PowerPoint</Application>
  <PresentationFormat>Widescreen</PresentationFormat>
  <Paragraphs>33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Arial</vt:lpstr>
      <vt:lpstr>Arial Nova</vt:lpstr>
      <vt:lpstr>Arial Nova Light</vt:lpstr>
      <vt:lpstr>Wingdings 2</vt:lpstr>
      <vt:lpstr>SlateVTI</vt:lpstr>
      <vt:lpstr>Muhammad Nur Wachid</vt:lpstr>
      <vt:lpstr>EDA</vt:lpstr>
      <vt:lpstr>Distribusi Pekerja </vt:lpstr>
      <vt:lpstr>Distribusi Pekerja yang dipromosikan </vt:lpstr>
      <vt:lpstr>Distribusi Fitur pada Kolom</vt:lpstr>
      <vt:lpstr>Matriks Korelasi</vt:lpstr>
      <vt:lpstr>Fitur – fitur yang penting dalam menentukan promosi</vt:lpstr>
      <vt:lpstr>Terima Kasih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Muhammad Nur Wachid</dc:title>
  <dc:creator>Muhammad Wachid</dc:creator>
  <cp:lastModifiedBy>Muhammad Wachid</cp:lastModifiedBy>
  <cp:revision>2</cp:revision>
  <dcterms:created xsi:type="dcterms:W3CDTF">2021-11-22T05:14:03Z</dcterms:created>
  <dcterms:modified xsi:type="dcterms:W3CDTF">2021-11-22T09:39:16Z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